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7" r:id="rId3"/>
    <p:sldId id="322" r:id="rId4"/>
    <p:sldId id="306" r:id="rId5"/>
    <p:sldId id="307" r:id="rId6"/>
    <p:sldId id="260" r:id="rId7"/>
    <p:sldId id="332" r:id="rId8"/>
    <p:sldId id="327" r:id="rId9"/>
    <p:sldId id="308" r:id="rId10"/>
    <p:sldId id="331" r:id="rId11"/>
    <p:sldId id="310" r:id="rId12"/>
    <p:sldId id="311" r:id="rId13"/>
    <p:sldId id="312" r:id="rId14"/>
    <p:sldId id="313" r:id="rId15"/>
    <p:sldId id="315" r:id="rId16"/>
    <p:sldId id="330" r:id="rId17"/>
    <p:sldId id="324" r:id="rId18"/>
    <p:sldId id="325" r:id="rId19"/>
    <p:sldId id="321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6CF2C-25FF-4313-AD26-19CFEC737111}">
  <a:tblStyle styleId="{C536CF2C-25FF-4313-AD26-19CFEC7371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9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21538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31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62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23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087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900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40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42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81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63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828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14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07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61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33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63" r:id="rId9"/>
    <p:sldLayoutId id="2147483668" r:id="rId10"/>
    <p:sldLayoutId id="2147483669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uawei.com/minisite/pdf/ilab/cloud_vr_network_solution_white_paper_en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uawei.com/minisite/pdf/ilab/cloud_vr_network_solution_white_paper_en.pdf" TargetMode="External"/><Relationship Id="rId3" Type="http://schemas.openxmlformats.org/officeDocument/2006/relationships/hyperlink" Target="https://gitlab.eurecom.fr/oai/cn5g/oai-cn5g-fed/-/blob/master/docs/DEPLOY_HOME.md" TargetMode="External"/><Relationship Id="rId7" Type="http://schemas.openxmlformats.org/officeDocument/2006/relationships/hyperlink" Target="https://doi.org/10.1016/j.procs.2019.01.1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45/3241539.3241565" TargetMode="External"/><Relationship Id="rId5" Type="http://schemas.openxmlformats.org/officeDocument/2006/relationships/hyperlink" Target="https://doi.org/10.3390/app10217691" TargetMode="External"/><Relationship Id="rId4" Type="http://schemas.openxmlformats.org/officeDocument/2006/relationships/hyperlink" Target="https://doi.org/10.3390/app1215758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eurecom.fr/oai/cn5g/oai-cn5g-fed/-/blob/master/docs/DEPLOY_HOME.m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app10217691" TargetMode="External"/><Relationship Id="rId2" Type="http://schemas.openxmlformats.org/officeDocument/2006/relationships/hyperlink" Target="https://doi.org/10.3390/app1215758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rocs.2019.01.120" TargetMode="External"/><Relationship Id="rId4" Type="http://schemas.openxmlformats.org/officeDocument/2006/relationships/hyperlink" Target="https://doi.org/10.1145/3241539.324156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94207" y="2854542"/>
            <a:ext cx="5055600" cy="1988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180639P - T.A.D.S.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Thennakoon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180236D - H.A.D.G.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Hettiarachchi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180288L - D.S.B.C.L.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Jayaweera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180316A - U.W.R.A.L.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Karunathilaka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Prof.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Dileeka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Dias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Co-supervisor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Dr.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Kasun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Hemachandra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2350295" y="953808"/>
            <a:ext cx="402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Competitive Virtual Cycling Over 5G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819"/>
            <a:ext cx="2173180" cy="217318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85" y="1950737"/>
            <a:ext cx="2403357" cy="1351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48257BC-8426-C8F1-DD4F-F2F0DEBB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221" y="289280"/>
            <a:ext cx="5735700" cy="94140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F74E79-09C5-F310-1E05-CB1655E17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37166"/>
              </p:ext>
            </p:extLst>
          </p:nvPr>
        </p:nvGraphicFramePr>
        <p:xfrm>
          <a:off x="377686" y="1113948"/>
          <a:ext cx="6778489" cy="2419912"/>
        </p:xfrm>
        <a:graphic>
          <a:graphicData uri="http://schemas.openxmlformats.org/drawingml/2006/table">
            <a:tbl>
              <a:tblPr firstRow="1" bandRow="1">
                <a:tableStyleId>{C536CF2C-25FF-4313-AD26-19CFEC737111}</a:tableStyleId>
              </a:tblPr>
              <a:tblGrid>
                <a:gridCol w="3949150">
                  <a:extLst>
                    <a:ext uri="{9D8B030D-6E8A-4147-A177-3AD203B41FA5}">
                      <a16:colId xmlns:a16="http://schemas.microsoft.com/office/drawing/2014/main" val="603376167"/>
                    </a:ext>
                  </a:extLst>
                </a:gridCol>
                <a:gridCol w="2829339">
                  <a:extLst>
                    <a:ext uri="{9D8B030D-6E8A-4147-A177-3AD203B41FA5}">
                      <a16:colId xmlns:a16="http://schemas.microsoft.com/office/drawing/2014/main" val="2971843120"/>
                    </a:ext>
                  </a:extLst>
                </a:gridCol>
              </a:tblGrid>
              <a:tr h="475438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(delay in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18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695470"/>
                  </a:ext>
                </a:extLst>
              </a:tr>
              <a:tr h="47543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 data transmission to the unity gaming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8882"/>
                  </a:ext>
                </a:extLst>
              </a:tr>
              <a:tr h="475438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Video processing i</a:t>
                      </a: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n unity</a:t>
                      </a:r>
                      <a:endParaRPr lang="en-US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Depends on the application</a:t>
                      </a: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(expected = 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52450"/>
                  </a:ext>
                </a:extLst>
              </a:tr>
              <a:tr h="475438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Rendering and streaming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684295"/>
                  </a:ext>
                </a:extLst>
              </a:tr>
              <a:tr h="475438"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= 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408758"/>
                  </a:ext>
                </a:extLst>
              </a:tr>
            </a:tbl>
          </a:graphicData>
        </a:graphic>
      </p:graphicFrame>
      <p:grpSp>
        <p:nvGrpSpPr>
          <p:cNvPr id="6" name="Google Shape;10491;p79">
            <a:extLst>
              <a:ext uri="{FF2B5EF4-FFF2-40B4-BE49-F238E27FC236}">
                <a16:creationId xmlns:a16="http://schemas.microsoft.com/office/drawing/2014/main" id="{EC6C45B6-D1DF-141D-1DC3-CD8F143E5246}"/>
              </a:ext>
            </a:extLst>
          </p:cNvPr>
          <p:cNvGrpSpPr/>
          <p:nvPr/>
        </p:nvGrpSpPr>
        <p:grpSpPr>
          <a:xfrm>
            <a:off x="611653" y="395763"/>
            <a:ext cx="543605" cy="529245"/>
            <a:chOff x="2497275" y="2744159"/>
            <a:chExt cx="370930" cy="370550"/>
          </a:xfrm>
        </p:grpSpPr>
        <p:sp>
          <p:nvSpPr>
            <p:cNvPr id="7" name="Google Shape;10492;p79">
              <a:extLst>
                <a:ext uri="{FF2B5EF4-FFF2-40B4-BE49-F238E27FC236}">
                  <a16:creationId xmlns:a16="http://schemas.microsoft.com/office/drawing/2014/main" id="{C10D4EFB-D8F0-0D85-9E44-2C4F6AEE79A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93;p79">
              <a:extLst>
                <a:ext uri="{FF2B5EF4-FFF2-40B4-BE49-F238E27FC236}">
                  <a16:creationId xmlns:a16="http://schemas.microsoft.com/office/drawing/2014/main" id="{DA053493-C998-04B0-FB19-3EB5B9C52992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94;p79">
              <a:extLst>
                <a:ext uri="{FF2B5EF4-FFF2-40B4-BE49-F238E27FC236}">
                  <a16:creationId xmlns:a16="http://schemas.microsoft.com/office/drawing/2014/main" id="{A59001C0-72F4-0E5C-7A3B-DB7EFA44D8E0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95;p79">
              <a:extLst>
                <a:ext uri="{FF2B5EF4-FFF2-40B4-BE49-F238E27FC236}">
                  <a16:creationId xmlns:a16="http://schemas.microsoft.com/office/drawing/2014/main" id="{19365C80-434A-8D17-EB67-90E01CDA280C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96;p79">
              <a:extLst>
                <a:ext uri="{FF2B5EF4-FFF2-40B4-BE49-F238E27FC236}">
                  <a16:creationId xmlns:a16="http://schemas.microsoft.com/office/drawing/2014/main" id="{2E109FFD-7443-CFEB-C6AB-7737A4367318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97;p79">
              <a:extLst>
                <a:ext uri="{FF2B5EF4-FFF2-40B4-BE49-F238E27FC236}">
                  <a16:creationId xmlns:a16="http://schemas.microsoft.com/office/drawing/2014/main" id="{ADD51273-7E9C-00F4-117F-222FBEDD0134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A1EE62-D512-67A6-6221-E895E781E605}"/>
              </a:ext>
            </a:extLst>
          </p:cNvPr>
          <p:cNvSpPr txBox="1"/>
          <p:nvPr/>
        </p:nvSpPr>
        <p:spPr>
          <a:xfrm>
            <a:off x="377686" y="3691461"/>
            <a:ext cx="791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required bandwidth for 8k resolution videos &gt; 100Mbps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of positioning depends on sensor delay and the nature of the video environment.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75183-AE91-2C7E-71EA-5C1737C4A17F}"/>
              </a:ext>
            </a:extLst>
          </p:cNvPr>
          <p:cNvSpPr txBox="1"/>
          <p:nvPr/>
        </p:nvSpPr>
        <p:spPr>
          <a:xfrm>
            <a:off x="377686" y="4529982"/>
            <a:ext cx="6255027" cy="5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https://www.huawei.com/minisite/pdf/ilab/cloud_vr_network_solution_white_paper_en.pdf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74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921480" y="473110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Opportunities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1192;p80"/>
          <p:cNvSpPr/>
          <p:nvPr/>
        </p:nvSpPr>
        <p:spPr>
          <a:xfrm>
            <a:off x="1037760" y="528524"/>
            <a:ext cx="784460" cy="507795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5;p44">
            <a:extLst>
              <a:ext uri="{FF2B5EF4-FFF2-40B4-BE49-F238E27FC236}">
                <a16:creationId xmlns:a16="http://schemas.microsoft.com/office/drawing/2014/main" id="{AA90F938-F9D0-7D71-0698-68E035F4683E}"/>
              </a:ext>
            </a:extLst>
          </p:cNvPr>
          <p:cNvSpPr txBox="1">
            <a:spLocks noGrp="1"/>
          </p:cNvSpPr>
          <p:nvPr/>
        </p:nvSpPr>
        <p:spPr>
          <a:xfrm>
            <a:off x="1054466" y="1317196"/>
            <a:ext cx="7035068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user groups that connect with the platform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360 Video Providers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Game Centers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Fitness Centers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Cyclists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opportunity to promote Sri Lankan tourist sites.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there are no competitive virtual cycling platform providers in Sri Lanka.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3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925193" y="548074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Aspects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oogle Shape;11517;p81"/>
          <p:cNvGrpSpPr/>
          <p:nvPr/>
        </p:nvGrpSpPr>
        <p:grpSpPr>
          <a:xfrm>
            <a:off x="938500" y="635873"/>
            <a:ext cx="823520" cy="514505"/>
            <a:chOff x="2185128" y="2427549"/>
            <a:chExt cx="382758" cy="356595"/>
          </a:xfrm>
          <a:solidFill>
            <a:schemeClr val="tx2"/>
          </a:solidFill>
        </p:grpSpPr>
        <p:sp>
          <p:nvSpPr>
            <p:cNvPr id="17" name="Google Shape;11518;p81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9;p81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0;p81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21;p81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CE0D96B-F62F-4662-8761-24AB2B9D8DF6}"/>
              </a:ext>
            </a:extLst>
          </p:cNvPr>
          <p:cNvSpPr>
            <a:spLocks noGrp="1"/>
          </p:cNvSpPr>
          <p:nvPr/>
        </p:nvSpPr>
        <p:spPr>
          <a:xfrm>
            <a:off x="938500" y="1489474"/>
            <a:ext cx="716918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Cycling has become very popular.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Alternative method to explore the world for those who cannot afford to travel to other countries.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comfortable environment.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level of risk of outdoor cycling.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Indirectly support to reduce heavy traffic.</a:t>
            </a:r>
          </a:p>
        </p:txBody>
      </p:sp>
    </p:spTree>
    <p:extLst>
      <p:ext uri="{BB962C8B-B14F-4D97-AF65-F5344CB8AC3E}">
        <p14:creationId xmlns:p14="http://schemas.microsoft.com/office/powerpoint/2010/main" val="697405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1905612" y="330996"/>
            <a:ext cx="3969749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 Strategies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10717;p79"/>
          <p:cNvGrpSpPr/>
          <p:nvPr/>
        </p:nvGrpSpPr>
        <p:grpSpPr>
          <a:xfrm>
            <a:off x="971727" y="320375"/>
            <a:ext cx="734822" cy="636871"/>
            <a:chOff x="1421638" y="4125629"/>
            <a:chExt cx="374709" cy="374010"/>
          </a:xfrm>
          <a:solidFill>
            <a:schemeClr val="tx2"/>
          </a:solidFill>
        </p:grpSpPr>
        <p:sp>
          <p:nvSpPr>
            <p:cNvPr id="6" name="Google Shape;10718;p79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19;p79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4F60A84-F30A-E1B9-07C0-61DE3095B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96411"/>
              </p:ext>
            </p:extLst>
          </p:nvPr>
        </p:nvGraphicFramePr>
        <p:xfrm>
          <a:off x="354841" y="1202701"/>
          <a:ext cx="7792872" cy="3525082"/>
        </p:xfrm>
        <a:graphic>
          <a:graphicData uri="http://schemas.openxmlformats.org/drawingml/2006/table">
            <a:tbl>
              <a:tblPr firstRow="1" bandRow="1">
                <a:tableStyleId>{C536CF2C-25FF-4313-AD26-19CFEC737111}</a:tableStyleId>
              </a:tblPr>
              <a:tblGrid>
                <a:gridCol w="2597624">
                  <a:extLst>
                    <a:ext uri="{9D8B030D-6E8A-4147-A177-3AD203B41FA5}">
                      <a16:colId xmlns:a16="http://schemas.microsoft.com/office/drawing/2014/main" val="94023160"/>
                    </a:ext>
                  </a:extLst>
                </a:gridCol>
                <a:gridCol w="2597624">
                  <a:extLst>
                    <a:ext uri="{9D8B030D-6E8A-4147-A177-3AD203B41FA5}">
                      <a16:colId xmlns:a16="http://schemas.microsoft.com/office/drawing/2014/main" val="643781822"/>
                    </a:ext>
                  </a:extLst>
                </a:gridCol>
                <a:gridCol w="2597624">
                  <a:extLst>
                    <a:ext uri="{9D8B030D-6E8A-4147-A177-3AD203B41FA5}">
                      <a16:colId xmlns:a16="http://schemas.microsoft.com/office/drawing/2014/main" val="1143641918"/>
                    </a:ext>
                  </a:extLst>
                </a:gridCol>
              </a:tblGrid>
              <a:tr h="332808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85861"/>
                  </a:ext>
                </a:extLst>
              </a:tr>
              <a:tr h="147936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processing and game processing in a local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need cloud servers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is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devices that contain huge processing capabilities.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power consumption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device durability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20830"/>
                  </a:ext>
                </a:extLst>
              </a:tr>
              <a:tr h="167995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processing and game processing in a cloud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Simple end-user devices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power consumption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device durability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is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76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4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1523292"/>
            <a:ext cx="3718992" cy="548400"/>
          </a:xfrm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in Project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2365" y="2063286"/>
            <a:ext cx="4135010" cy="2320988"/>
          </a:xfrm>
        </p:spPr>
        <p:txBody>
          <a:bodyPr/>
          <a:lstStyle/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 and bandwidth issues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sickness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4982746" y="1514886"/>
            <a:ext cx="3124200" cy="548400"/>
          </a:xfrm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and Financial Risks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4982746" y="2304807"/>
            <a:ext cx="3928547" cy="232098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awareness about virtual reality among people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cost for the product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customer base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idx="4"/>
          </p:nvPr>
        </p:nvSpPr>
        <p:spPr>
          <a:xfrm>
            <a:off x="2317720" y="437405"/>
            <a:ext cx="4629300" cy="941400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Factors</a:t>
            </a:r>
          </a:p>
        </p:txBody>
      </p:sp>
      <p:grpSp>
        <p:nvGrpSpPr>
          <p:cNvPr id="7" name="Google Shape;11726;p81"/>
          <p:cNvGrpSpPr/>
          <p:nvPr/>
        </p:nvGrpSpPr>
        <p:grpSpPr>
          <a:xfrm>
            <a:off x="1490172" y="437405"/>
            <a:ext cx="659908" cy="586606"/>
            <a:chOff x="850092" y="3352934"/>
            <a:chExt cx="369517" cy="375660"/>
          </a:xfrm>
          <a:solidFill>
            <a:schemeClr val="tx2"/>
          </a:solidFill>
        </p:grpSpPr>
        <p:sp>
          <p:nvSpPr>
            <p:cNvPr id="8" name="Google Shape;11727;p81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728;p81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729;p81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730;p81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31;p81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057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 idx="4294967295"/>
          </p:nvPr>
        </p:nvSpPr>
        <p:spPr>
          <a:xfrm>
            <a:off x="2603810" y="85297"/>
            <a:ext cx="4702175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 Budget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oogle Shape;11814;p81"/>
          <p:cNvGrpSpPr/>
          <p:nvPr/>
        </p:nvGrpSpPr>
        <p:grpSpPr>
          <a:xfrm>
            <a:off x="1838015" y="81313"/>
            <a:ext cx="644194" cy="640850"/>
            <a:chOff x="3996113" y="4291176"/>
            <a:chExt cx="336512" cy="335048"/>
          </a:xfrm>
          <a:solidFill>
            <a:schemeClr val="tx2"/>
          </a:solidFill>
        </p:grpSpPr>
        <p:sp>
          <p:nvSpPr>
            <p:cNvPr id="11" name="Google Shape;11815;p81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16;p81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17;p81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5C826A2-C2DC-7F49-E9A2-A4D03104C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03040"/>
              </p:ext>
            </p:extLst>
          </p:nvPr>
        </p:nvGraphicFramePr>
        <p:xfrm>
          <a:off x="251790" y="802303"/>
          <a:ext cx="7156175" cy="2377440"/>
        </p:xfrm>
        <a:graphic>
          <a:graphicData uri="http://schemas.openxmlformats.org/drawingml/2006/table">
            <a:tbl>
              <a:tblPr firstRow="1" bandRow="1">
                <a:tableStyleId>{C536CF2C-25FF-4313-AD26-19CFEC737111}</a:tableStyleId>
              </a:tblPr>
              <a:tblGrid>
                <a:gridCol w="2282632">
                  <a:extLst>
                    <a:ext uri="{9D8B030D-6E8A-4147-A177-3AD203B41FA5}">
                      <a16:colId xmlns:a16="http://schemas.microsoft.com/office/drawing/2014/main" val="3795292418"/>
                    </a:ext>
                  </a:extLst>
                </a:gridCol>
                <a:gridCol w="984029">
                  <a:extLst>
                    <a:ext uri="{9D8B030D-6E8A-4147-A177-3AD203B41FA5}">
                      <a16:colId xmlns:a16="http://schemas.microsoft.com/office/drawing/2014/main" val="1905558499"/>
                    </a:ext>
                  </a:extLst>
                </a:gridCol>
                <a:gridCol w="1417983">
                  <a:extLst>
                    <a:ext uri="{9D8B030D-6E8A-4147-A177-3AD203B41FA5}">
                      <a16:colId xmlns:a16="http://schemas.microsoft.com/office/drawing/2014/main" val="4068838148"/>
                    </a:ext>
                  </a:extLst>
                </a:gridCol>
                <a:gridCol w="1272208">
                  <a:extLst>
                    <a:ext uri="{9D8B030D-6E8A-4147-A177-3AD203B41FA5}">
                      <a16:colId xmlns:a16="http://schemas.microsoft.com/office/drawing/2014/main" val="1855257041"/>
                    </a:ext>
                  </a:extLst>
                </a:gridCol>
                <a:gridCol w="1199323">
                  <a:extLst>
                    <a:ext uri="{9D8B030D-6E8A-4147-A177-3AD203B41FA5}">
                      <a16:colId xmlns:a16="http://schemas.microsoft.com/office/drawing/2014/main" val="2707154875"/>
                    </a:ext>
                  </a:extLst>
                </a:gridCol>
              </a:tblGrid>
              <a:tr h="2306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Item/Service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No: of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Per Unit (Rs)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 (Rs)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522999"/>
                  </a:ext>
                </a:extLst>
              </a:tr>
              <a:tr h="3844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VR headset (Oculus)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$478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(Rs. 172,500)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 is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41773"/>
                  </a:ext>
                </a:extLst>
              </a:tr>
              <a:tr h="23067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54303"/>
                  </a:ext>
                </a:extLst>
              </a:tr>
              <a:tr h="38445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Sensors (2 MPU6050 modules, 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2 MAX30102 modules)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302870"/>
                  </a:ext>
                </a:extLst>
              </a:tr>
              <a:tr h="38445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$178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(Rs. 64,000)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926156"/>
                  </a:ext>
                </a:extLst>
              </a:tr>
              <a:tr h="38445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$17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(Rs. 6,000)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 purchased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663072"/>
                  </a:ext>
                </a:extLst>
              </a:tr>
            </a:tbl>
          </a:graphicData>
        </a:graphic>
      </p:graphicFrame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F52E289D-9D5B-4666-3D82-19D87E8F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250193"/>
              </p:ext>
            </p:extLst>
          </p:nvPr>
        </p:nvGraphicFramePr>
        <p:xfrm>
          <a:off x="251790" y="3259883"/>
          <a:ext cx="8620538" cy="1798320"/>
        </p:xfrm>
        <a:graphic>
          <a:graphicData uri="http://schemas.openxmlformats.org/drawingml/2006/table">
            <a:tbl>
              <a:tblPr firstRow="1" bandRow="1">
                <a:tableStyleId>{C536CF2C-25FF-4313-AD26-19CFEC737111}</a:tableStyleId>
              </a:tblPr>
              <a:tblGrid>
                <a:gridCol w="2292627">
                  <a:extLst>
                    <a:ext uri="{9D8B030D-6E8A-4147-A177-3AD203B41FA5}">
                      <a16:colId xmlns:a16="http://schemas.microsoft.com/office/drawing/2014/main" val="954683216"/>
                    </a:ext>
                  </a:extLst>
                </a:gridCol>
                <a:gridCol w="987287">
                  <a:extLst>
                    <a:ext uri="{9D8B030D-6E8A-4147-A177-3AD203B41FA5}">
                      <a16:colId xmlns:a16="http://schemas.microsoft.com/office/drawing/2014/main" val="2735303299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1494336301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2891048264"/>
                    </a:ext>
                  </a:extLst>
                </a:gridCol>
                <a:gridCol w="1166191">
                  <a:extLst>
                    <a:ext uri="{9D8B030D-6E8A-4147-A177-3AD203B41FA5}">
                      <a16:colId xmlns:a16="http://schemas.microsoft.com/office/drawing/2014/main" val="2113184861"/>
                    </a:ext>
                  </a:extLst>
                </a:gridCol>
                <a:gridCol w="1484241">
                  <a:extLst>
                    <a:ext uri="{9D8B030D-6E8A-4147-A177-3AD203B41FA5}">
                      <a16:colId xmlns:a16="http://schemas.microsoft.com/office/drawing/2014/main" val="3162261587"/>
                    </a:ext>
                  </a:extLst>
                </a:gridCol>
              </a:tblGrid>
              <a:tr h="43551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Monthly 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No: of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</a:p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  <a:p>
                      <a:endParaRPr lang="en-US" sz="12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266024"/>
                  </a:ext>
                </a:extLst>
              </a:tr>
              <a:tr h="66778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Streaming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$149</a:t>
                      </a: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(Rs. 53,000)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 purchased</a:t>
                      </a:r>
                    </a:p>
                    <a:p>
                      <a:endParaRPr 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Free-tier versions can be used during the implementation period</a:t>
                      </a:r>
                    </a:p>
                    <a:p>
                      <a:endParaRPr 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11601"/>
                  </a:ext>
                </a:extLst>
              </a:tr>
              <a:tr h="37744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Azure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 purchased</a:t>
                      </a:r>
                    </a:p>
                    <a:p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023269"/>
                  </a:ext>
                </a:extLst>
              </a:tr>
              <a:tr h="232274">
                <a:tc gridSpan="5"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                                                                        Total = Rs. </a:t>
                      </a:r>
                      <a:r>
                        <a:rPr lang="en-US" sz="1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640,000</a:t>
                      </a:r>
                      <a:endParaRPr 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125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43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4136;p85">
            <a:extLst>
              <a:ext uri="{FF2B5EF4-FFF2-40B4-BE49-F238E27FC236}">
                <a16:creationId xmlns:a16="http://schemas.microsoft.com/office/drawing/2014/main" id="{792436FF-9E7D-653A-BC4F-425A4A3D4FC0}"/>
              </a:ext>
            </a:extLst>
          </p:cNvPr>
          <p:cNvGrpSpPr/>
          <p:nvPr/>
        </p:nvGrpSpPr>
        <p:grpSpPr>
          <a:xfrm>
            <a:off x="1431891" y="145532"/>
            <a:ext cx="606460" cy="479995"/>
            <a:chOff x="8065100" y="2000174"/>
            <a:chExt cx="255086" cy="301685"/>
          </a:xfrm>
          <a:solidFill>
            <a:schemeClr val="tx2"/>
          </a:solidFill>
        </p:grpSpPr>
        <p:sp>
          <p:nvSpPr>
            <p:cNvPr id="5" name="Google Shape;14137;p85">
              <a:extLst>
                <a:ext uri="{FF2B5EF4-FFF2-40B4-BE49-F238E27FC236}">
                  <a16:creationId xmlns:a16="http://schemas.microsoft.com/office/drawing/2014/main" id="{9963F4B3-A26E-8972-F7A6-921B773E1585}"/>
                </a:ext>
              </a:extLst>
            </p:cNvPr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138;p85">
              <a:extLst>
                <a:ext uri="{FF2B5EF4-FFF2-40B4-BE49-F238E27FC236}">
                  <a16:creationId xmlns:a16="http://schemas.microsoft.com/office/drawing/2014/main" id="{4EC37B75-F675-01A7-365B-07FD580ADC58}"/>
                </a:ext>
              </a:extLst>
            </p:cNvPr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4139;p85">
              <a:extLst>
                <a:ext uri="{FF2B5EF4-FFF2-40B4-BE49-F238E27FC236}">
                  <a16:creationId xmlns:a16="http://schemas.microsoft.com/office/drawing/2014/main" id="{43D12E9C-AAC4-B5E7-E93A-2C5B84364E04}"/>
                </a:ext>
              </a:extLst>
            </p:cNvPr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140;p85">
              <a:extLst>
                <a:ext uri="{FF2B5EF4-FFF2-40B4-BE49-F238E27FC236}">
                  <a16:creationId xmlns:a16="http://schemas.microsoft.com/office/drawing/2014/main" id="{25FCDBE5-FEA5-091C-AB6D-DA721BA8354E}"/>
                </a:ext>
              </a:extLst>
            </p:cNvPr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70;p39">
            <a:extLst>
              <a:ext uri="{FF2B5EF4-FFF2-40B4-BE49-F238E27FC236}">
                <a16:creationId xmlns:a16="http://schemas.microsoft.com/office/drawing/2014/main" id="{894380EB-2E64-0691-0FEA-1C6BF6212794}"/>
              </a:ext>
            </a:extLst>
          </p:cNvPr>
          <p:cNvSpPr txBox="1">
            <a:spLocks/>
          </p:cNvSpPr>
          <p:nvPr/>
        </p:nvSpPr>
        <p:spPr>
          <a:xfrm>
            <a:off x="2180448" y="46928"/>
            <a:ext cx="5735700" cy="584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Delegation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FD45CC3-2CE7-FA3E-0787-D2194211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066771"/>
              </p:ext>
            </p:extLst>
          </p:nvPr>
        </p:nvGraphicFramePr>
        <p:xfrm>
          <a:off x="252804" y="730768"/>
          <a:ext cx="8638391" cy="4267200"/>
        </p:xfrm>
        <a:graphic>
          <a:graphicData uri="http://schemas.openxmlformats.org/drawingml/2006/table">
            <a:tbl>
              <a:tblPr firstRow="1" bandRow="1">
                <a:tableStyleId>{C536CF2C-25FF-4313-AD26-19CFEC737111}</a:tableStyleId>
              </a:tblPr>
              <a:tblGrid>
                <a:gridCol w="3291139">
                  <a:extLst>
                    <a:ext uri="{9D8B030D-6E8A-4147-A177-3AD203B41FA5}">
                      <a16:colId xmlns:a16="http://schemas.microsoft.com/office/drawing/2014/main" val="25768218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13919122"/>
                    </a:ext>
                  </a:extLst>
                </a:gridCol>
                <a:gridCol w="1325218">
                  <a:extLst>
                    <a:ext uri="{9D8B030D-6E8A-4147-A177-3AD203B41FA5}">
                      <a16:colId xmlns:a16="http://schemas.microsoft.com/office/drawing/2014/main" val="1861672280"/>
                    </a:ext>
                  </a:extLst>
                </a:gridCol>
                <a:gridCol w="1364974">
                  <a:extLst>
                    <a:ext uri="{9D8B030D-6E8A-4147-A177-3AD203B41FA5}">
                      <a16:colId xmlns:a16="http://schemas.microsoft.com/office/drawing/2014/main" val="59226088"/>
                    </a:ext>
                  </a:extLst>
                </a:gridCol>
                <a:gridCol w="1285460">
                  <a:extLst>
                    <a:ext uri="{9D8B030D-6E8A-4147-A177-3AD203B41FA5}">
                      <a16:colId xmlns:a16="http://schemas.microsoft.com/office/drawing/2014/main" val="1906707183"/>
                    </a:ext>
                  </a:extLst>
                </a:gridCol>
              </a:tblGrid>
              <a:tr h="2916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Dilun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Dulsara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Lakshan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06016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Feasibility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57819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69480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5G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Environment Setup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0277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Mobile App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45342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Cloud Services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10958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Video Rendering and Streaming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87882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3D Positioning &amp; Gaming Engine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24872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Web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35780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PCB Designing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740981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Solidworks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207444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Prototyping and Demonstration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854944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Working on a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17400"/>
                  </a:ext>
                </a:extLst>
              </a:tr>
              <a:tr h="29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057034"/>
                  </a:ext>
                </a:extLst>
              </a:tr>
            </a:tbl>
          </a:graphicData>
        </a:graphic>
      </p:graphicFrame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F1EC01FA-6002-A98C-2FB3-A1D253172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3877" y="1075138"/>
            <a:ext cx="237037" cy="237037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297D4070-63BB-788C-771A-44B6C5DE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984" y="1072454"/>
            <a:ext cx="237037" cy="237037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6A0CF03F-C82F-9418-22E8-1F504E499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116" y="1091405"/>
            <a:ext cx="237037" cy="237037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7219045F-6CAF-CFD6-A11D-8890A5ED4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0690" y="1034958"/>
            <a:ext cx="237037" cy="237037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7AE0F006-1680-DD2C-ABA4-CFB6E9512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7214" y="1677902"/>
            <a:ext cx="237037" cy="237037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6EA59C05-6E18-ABBB-FF64-A863ECAD6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984" y="1334317"/>
            <a:ext cx="237037" cy="237037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B76432FE-FE2A-EBD3-63B0-75E59B942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064" y="1382384"/>
            <a:ext cx="237037" cy="237037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01E64B89-A059-0024-6959-838CA46E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0689" y="1338774"/>
            <a:ext cx="237037" cy="237037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4FBFCD75-CE82-F993-C9FC-33B527D27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3878" y="1364796"/>
            <a:ext cx="237037" cy="237037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717B795A-779B-EFE3-5D0B-F1438409D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245" y="1981132"/>
            <a:ext cx="237037" cy="237037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35A998FF-885F-928A-7A62-6E96D19AE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9908" y="2013844"/>
            <a:ext cx="237037" cy="237037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77DF60AB-31B1-40E1-90C6-B740A290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646" y="1685630"/>
            <a:ext cx="237037" cy="237037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84FB912D-2C2A-D6C7-9376-964AD0FE0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725" y="2278955"/>
            <a:ext cx="237037" cy="237037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9EC8D227-B584-109D-35DD-1F37764B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7577" y="2280887"/>
            <a:ext cx="237037" cy="237037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A3308D7-4BE8-8F66-56F4-7199EB7F1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116" y="2280888"/>
            <a:ext cx="237037" cy="237037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FF8F5020-E92D-349C-D0F0-49D90ECEB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5438" y="2330563"/>
            <a:ext cx="237037" cy="237037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701A23E8-DD1D-3E73-9754-73B4601D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725" y="2579527"/>
            <a:ext cx="237037" cy="237037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FE93FFE2-E94B-2D53-DFBB-83FE727F6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0688" y="2594220"/>
            <a:ext cx="237037" cy="237037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017109CD-BE22-C5BD-9019-35204452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608" y="2866252"/>
            <a:ext cx="237037" cy="237037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DE409D51-36AE-A551-3DC3-64F59BF7C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4988" y="3175530"/>
            <a:ext cx="237037" cy="237037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E2CA07F-9C10-3C58-EA35-A02F2042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5092" y="2938493"/>
            <a:ext cx="237037" cy="237037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2FEE06EE-930E-1A1F-0E78-09DCC50D6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3172" y="3205396"/>
            <a:ext cx="237037" cy="237037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3E490D96-403B-0413-FE22-9AB04F201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0455" y="3504989"/>
            <a:ext cx="237037" cy="237037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E9CA9588-B8FF-54E9-0162-4DF184DE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7099" y="3505048"/>
            <a:ext cx="237037" cy="237037"/>
          </a:xfrm>
          <a:prstGeom prst="rect">
            <a:avLst/>
          </a:prstGeom>
        </p:spPr>
      </p:pic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B34D96C6-9C7D-BD8A-66F5-92B4C349A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4331" y="3807131"/>
            <a:ext cx="237037" cy="237037"/>
          </a:xfrm>
          <a:prstGeom prst="rect">
            <a:avLst/>
          </a:prstGeom>
        </p:spPr>
      </p:pic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14484FD7-EB97-EF5F-32E0-F7670388A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6963" y="3794306"/>
            <a:ext cx="237037" cy="237037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A2FC19E8-5065-43CD-B6DA-E977FBCCC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731" y="4111906"/>
            <a:ext cx="237037" cy="237037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D6E5FAF2-42DD-DC00-3F00-4E2B6F10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7213" y="4087504"/>
            <a:ext cx="237037" cy="237037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F7B294EB-3F55-B251-E0B7-7A0CD881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6962" y="4109173"/>
            <a:ext cx="237037" cy="237037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013C0632-CF34-815F-3057-24876BC1C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3171" y="4143726"/>
            <a:ext cx="237037" cy="237037"/>
          </a:xfrm>
          <a:prstGeom prst="rect">
            <a:avLst/>
          </a:prstGeom>
        </p:spPr>
      </p:pic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16A3AD24-55FB-9A54-6EAF-8CA1A922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6231" y="4367877"/>
            <a:ext cx="237037" cy="237037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00824D64-6A3A-4127-6B2A-603CD6933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185" y="4401564"/>
            <a:ext cx="237037" cy="237037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D5EBADE3-0163-D31B-1A6D-BB8B9A4D6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3176" y="4437786"/>
            <a:ext cx="237037" cy="237037"/>
          </a:xfrm>
          <a:prstGeom prst="rect">
            <a:avLst/>
          </a:prstGeom>
        </p:spPr>
      </p:pic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06AC50B1-5945-D586-CF38-D9D992E8D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7098" y="4401563"/>
            <a:ext cx="237037" cy="237037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B36C15D4-A70E-3440-3BCF-A4B680D2E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8785" y="4737506"/>
            <a:ext cx="237037" cy="237037"/>
          </a:xfrm>
          <a:prstGeom prst="rect">
            <a:avLst/>
          </a:prstGeom>
        </p:spPr>
      </p:pic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E1943852-5599-F757-F4F5-88D1C013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0312" y="4711462"/>
            <a:ext cx="237037" cy="237037"/>
          </a:xfrm>
          <a:prstGeom prst="rect">
            <a:avLst/>
          </a:prstGeom>
        </p:spPr>
      </p:pic>
      <p:pic>
        <p:nvPicPr>
          <p:cNvPr id="50" name="Graphic 49" descr="Checkmark with solid fill">
            <a:extLst>
              <a:ext uri="{FF2B5EF4-FFF2-40B4-BE49-F238E27FC236}">
                <a16:creationId xmlns:a16="http://schemas.microsoft.com/office/drawing/2014/main" id="{1275BE7B-490B-32DD-A1D7-1D239064C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212" y="4713507"/>
            <a:ext cx="237037" cy="237037"/>
          </a:xfrm>
          <a:prstGeom prst="rect">
            <a:avLst/>
          </a:prstGeom>
        </p:spPr>
      </p:pic>
      <p:pic>
        <p:nvPicPr>
          <p:cNvPr id="51" name="Graphic 50" descr="Checkmark with solid fill">
            <a:extLst>
              <a:ext uri="{FF2B5EF4-FFF2-40B4-BE49-F238E27FC236}">
                <a16:creationId xmlns:a16="http://schemas.microsoft.com/office/drawing/2014/main" id="{573984CA-C850-A982-5BBF-ACB6B9C34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5912" y="4705195"/>
            <a:ext cx="237037" cy="2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07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1895136" y="426497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Timeline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oogle Shape;14306;p85"/>
          <p:cNvGrpSpPr/>
          <p:nvPr/>
        </p:nvGrpSpPr>
        <p:grpSpPr>
          <a:xfrm>
            <a:off x="1229312" y="503005"/>
            <a:ext cx="553688" cy="565988"/>
            <a:chOff x="2302788" y="1505981"/>
            <a:chExt cx="336188" cy="335425"/>
          </a:xfrm>
          <a:solidFill>
            <a:schemeClr val="tx2"/>
          </a:solidFill>
        </p:grpSpPr>
        <p:sp>
          <p:nvSpPr>
            <p:cNvPr id="17" name="Google Shape;14307;p85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308;p85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309;p85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310;p85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311;p85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312;p85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313;p85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314;p85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315;p85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316;p85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317;p85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318;p85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319;p85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20;p85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21;p85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22;p85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23;p85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CD35FF-0AF5-6DA7-14B9-AF5012561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211115"/>
              </p:ext>
            </p:extLst>
          </p:nvPr>
        </p:nvGraphicFramePr>
        <p:xfrm>
          <a:off x="60981" y="666764"/>
          <a:ext cx="8601624" cy="3917714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638890">
                  <a:extLst>
                    <a:ext uri="{9D8B030D-6E8A-4147-A177-3AD203B41FA5}">
                      <a16:colId xmlns:a16="http://schemas.microsoft.com/office/drawing/2014/main" val="2968677366"/>
                    </a:ext>
                  </a:extLst>
                </a:gridCol>
                <a:gridCol w="638890">
                  <a:extLst>
                    <a:ext uri="{9D8B030D-6E8A-4147-A177-3AD203B41FA5}">
                      <a16:colId xmlns:a16="http://schemas.microsoft.com/office/drawing/2014/main" val="1218996720"/>
                    </a:ext>
                  </a:extLst>
                </a:gridCol>
                <a:gridCol w="638890">
                  <a:extLst>
                    <a:ext uri="{9D8B030D-6E8A-4147-A177-3AD203B41FA5}">
                      <a16:colId xmlns:a16="http://schemas.microsoft.com/office/drawing/2014/main" val="4053029834"/>
                    </a:ext>
                  </a:extLst>
                </a:gridCol>
                <a:gridCol w="481770">
                  <a:extLst>
                    <a:ext uri="{9D8B030D-6E8A-4147-A177-3AD203B41FA5}">
                      <a16:colId xmlns:a16="http://schemas.microsoft.com/office/drawing/2014/main" val="3683573968"/>
                    </a:ext>
                  </a:extLst>
                </a:gridCol>
                <a:gridCol w="319740">
                  <a:extLst>
                    <a:ext uri="{9D8B030D-6E8A-4147-A177-3AD203B41FA5}">
                      <a16:colId xmlns:a16="http://schemas.microsoft.com/office/drawing/2014/main" val="4202457153"/>
                    </a:ext>
                  </a:extLst>
                </a:gridCol>
                <a:gridCol w="628810">
                  <a:extLst>
                    <a:ext uri="{9D8B030D-6E8A-4147-A177-3AD203B41FA5}">
                      <a16:colId xmlns:a16="http://schemas.microsoft.com/office/drawing/2014/main" val="249319753"/>
                    </a:ext>
                  </a:extLst>
                </a:gridCol>
                <a:gridCol w="529524">
                  <a:extLst>
                    <a:ext uri="{9D8B030D-6E8A-4147-A177-3AD203B41FA5}">
                      <a16:colId xmlns:a16="http://schemas.microsoft.com/office/drawing/2014/main" val="3374177468"/>
                    </a:ext>
                  </a:extLst>
                </a:gridCol>
                <a:gridCol w="540556">
                  <a:extLst>
                    <a:ext uri="{9D8B030D-6E8A-4147-A177-3AD203B41FA5}">
                      <a16:colId xmlns:a16="http://schemas.microsoft.com/office/drawing/2014/main" val="1538509393"/>
                    </a:ext>
                  </a:extLst>
                </a:gridCol>
                <a:gridCol w="617779">
                  <a:extLst>
                    <a:ext uri="{9D8B030D-6E8A-4147-A177-3AD203B41FA5}">
                      <a16:colId xmlns:a16="http://schemas.microsoft.com/office/drawing/2014/main" val="456145076"/>
                    </a:ext>
                  </a:extLst>
                </a:gridCol>
                <a:gridCol w="639842">
                  <a:extLst>
                    <a:ext uri="{9D8B030D-6E8A-4147-A177-3AD203B41FA5}">
                      <a16:colId xmlns:a16="http://schemas.microsoft.com/office/drawing/2014/main" val="1546621113"/>
                    </a:ext>
                  </a:extLst>
                </a:gridCol>
                <a:gridCol w="520063">
                  <a:extLst>
                    <a:ext uri="{9D8B030D-6E8A-4147-A177-3AD203B41FA5}">
                      <a16:colId xmlns:a16="http://schemas.microsoft.com/office/drawing/2014/main" val="1313931787"/>
                    </a:ext>
                  </a:extLst>
                </a:gridCol>
                <a:gridCol w="777766">
                  <a:extLst>
                    <a:ext uri="{9D8B030D-6E8A-4147-A177-3AD203B41FA5}">
                      <a16:colId xmlns:a16="http://schemas.microsoft.com/office/drawing/2014/main" val="62170269"/>
                    </a:ext>
                  </a:extLst>
                </a:gridCol>
                <a:gridCol w="620110">
                  <a:extLst>
                    <a:ext uri="{9D8B030D-6E8A-4147-A177-3AD203B41FA5}">
                      <a16:colId xmlns:a16="http://schemas.microsoft.com/office/drawing/2014/main" val="2316015411"/>
                    </a:ext>
                  </a:extLst>
                </a:gridCol>
                <a:gridCol w="597300">
                  <a:extLst>
                    <a:ext uri="{9D8B030D-6E8A-4147-A177-3AD203B41FA5}">
                      <a16:colId xmlns:a16="http://schemas.microsoft.com/office/drawing/2014/main" val="338834501"/>
                    </a:ext>
                  </a:extLst>
                </a:gridCol>
                <a:gridCol w="411694">
                  <a:extLst>
                    <a:ext uri="{9D8B030D-6E8A-4147-A177-3AD203B41FA5}">
                      <a16:colId xmlns:a16="http://schemas.microsoft.com/office/drawing/2014/main" val="2255957533"/>
                    </a:ext>
                  </a:extLst>
                </a:gridCol>
              </a:tblGrid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5033333"/>
                  </a:ext>
                </a:extLst>
              </a:tr>
              <a:tr h="61044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Oct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Nov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Dec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Jan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Feb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March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Apr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 May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8906673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4801604"/>
                  </a:ext>
                </a:extLst>
              </a:tr>
              <a:tr h="40994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Feasibility Study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206562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Designing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3021930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Setting up Cloud Platform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6190895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Setting up 5G Network</a:t>
                      </a: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8250632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App Development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7527270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for Single User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29539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Positioning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01702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Dashboad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234576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and Optimization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9837824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for Two User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7203470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072254"/>
                  </a:ext>
                </a:extLst>
              </a:tr>
              <a:tr h="20944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11" marR="9511" marT="95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283044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6EE89A6-22E4-719C-807A-6C1DB7803570}"/>
              </a:ext>
            </a:extLst>
          </p:cNvPr>
          <p:cNvSpPr/>
          <p:nvPr/>
        </p:nvSpPr>
        <p:spPr>
          <a:xfrm>
            <a:off x="2774732" y="1948671"/>
            <a:ext cx="1334814" cy="118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934C6-D2D2-EC32-897D-21E27FA68ACF}"/>
              </a:ext>
            </a:extLst>
          </p:cNvPr>
          <p:cNvSpPr/>
          <p:nvPr/>
        </p:nvSpPr>
        <p:spPr>
          <a:xfrm>
            <a:off x="4109545" y="2171721"/>
            <a:ext cx="846083" cy="118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7DD569-07AE-C33F-E54F-3F5F5DE03457}"/>
              </a:ext>
            </a:extLst>
          </p:cNvPr>
          <p:cNvSpPr/>
          <p:nvPr/>
        </p:nvSpPr>
        <p:spPr>
          <a:xfrm>
            <a:off x="4109545" y="2406954"/>
            <a:ext cx="2241331" cy="118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45E81-FBD5-190A-F8DE-F0A31ABA2BD5}"/>
              </a:ext>
            </a:extLst>
          </p:cNvPr>
          <p:cNvSpPr/>
          <p:nvPr/>
        </p:nvSpPr>
        <p:spPr>
          <a:xfrm>
            <a:off x="4109545" y="2836293"/>
            <a:ext cx="1692165" cy="118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E926B9-080C-5F9B-BF9A-0C7FE99BAB60}"/>
              </a:ext>
            </a:extLst>
          </p:cNvPr>
          <p:cNvSpPr/>
          <p:nvPr/>
        </p:nvSpPr>
        <p:spPr>
          <a:xfrm>
            <a:off x="6388708" y="3531820"/>
            <a:ext cx="680545" cy="117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1A2467E-1739-E7E7-43EB-3AD96A9D82F2}"/>
              </a:ext>
            </a:extLst>
          </p:cNvPr>
          <p:cNvSpPr/>
          <p:nvPr/>
        </p:nvSpPr>
        <p:spPr>
          <a:xfrm>
            <a:off x="6283605" y="3036324"/>
            <a:ext cx="210207" cy="20191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E32655-CEA6-377A-7918-2835F277033C}"/>
              </a:ext>
            </a:extLst>
          </p:cNvPr>
          <p:cNvSpPr/>
          <p:nvPr/>
        </p:nvSpPr>
        <p:spPr>
          <a:xfrm>
            <a:off x="4109544" y="2625621"/>
            <a:ext cx="2241331" cy="118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A2D8A1-2634-B968-719E-93721D05E185}"/>
              </a:ext>
            </a:extLst>
          </p:cNvPr>
          <p:cNvSpPr/>
          <p:nvPr/>
        </p:nvSpPr>
        <p:spPr>
          <a:xfrm>
            <a:off x="4109545" y="3308545"/>
            <a:ext cx="2959708" cy="93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C5F73E-D5F1-1AF2-2016-2DBB87B82BFD}"/>
              </a:ext>
            </a:extLst>
          </p:cNvPr>
          <p:cNvSpPr/>
          <p:nvPr/>
        </p:nvSpPr>
        <p:spPr>
          <a:xfrm>
            <a:off x="7069253" y="3754535"/>
            <a:ext cx="1045265" cy="117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0107D8B-6763-6960-BAE2-1F5C964D6821}"/>
              </a:ext>
            </a:extLst>
          </p:cNvPr>
          <p:cNvSpPr/>
          <p:nvPr/>
        </p:nvSpPr>
        <p:spPr>
          <a:xfrm>
            <a:off x="6964149" y="3935247"/>
            <a:ext cx="210207" cy="20191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6F9A2033-C5B4-4E4F-4E55-4AC074B5EFE7}"/>
              </a:ext>
            </a:extLst>
          </p:cNvPr>
          <p:cNvSpPr/>
          <p:nvPr/>
        </p:nvSpPr>
        <p:spPr>
          <a:xfrm>
            <a:off x="2260924" y="4268654"/>
            <a:ext cx="210207" cy="20191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4A9D5-05BB-C625-03DC-A6EC3D2C8B42}"/>
              </a:ext>
            </a:extLst>
          </p:cNvPr>
          <p:cNvSpPr txBox="1"/>
          <p:nvPr/>
        </p:nvSpPr>
        <p:spPr>
          <a:xfrm>
            <a:off x="2554071" y="4215725"/>
            <a:ext cx="16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Milestones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1A798F-CE8F-6C3D-FF95-5A4CB9413AC2}"/>
              </a:ext>
            </a:extLst>
          </p:cNvPr>
          <p:cNvSpPr/>
          <p:nvPr/>
        </p:nvSpPr>
        <p:spPr>
          <a:xfrm>
            <a:off x="1868315" y="4630325"/>
            <a:ext cx="680545" cy="117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F9C885-D065-B2D4-B1BB-1A7140014438}"/>
              </a:ext>
            </a:extLst>
          </p:cNvPr>
          <p:cNvSpPr txBox="1"/>
          <p:nvPr/>
        </p:nvSpPr>
        <p:spPr>
          <a:xfrm>
            <a:off x="2544645" y="4522359"/>
            <a:ext cx="194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time period</a:t>
            </a:r>
          </a:p>
        </p:txBody>
      </p:sp>
    </p:spTree>
    <p:extLst>
      <p:ext uri="{BB962C8B-B14F-4D97-AF65-F5344CB8AC3E}">
        <p14:creationId xmlns:p14="http://schemas.microsoft.com/office/powerpoint/2010/main" val="152661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883386" y="82371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851094" y="857919"/>
            <a:ext cx="7291100" cy="4203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 fontAlgn="base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https://gitlab.eurecom.fr/oai/cn5g/oai-cn5g-fed/-/blob/master/docs/DEPLOY_HOME.md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Wong, E.S.; Wahab, N.H.A.; Saeed, F.; Alharbi, N. 360-Degree Video Bandwidth Reduction: Technique and Approaches Comprehensive Review. Appl. Sci. 2022, 12, 7581.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https://doi.org/10.3390/app12157581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 algn="l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Gohar, A.; Lee, S. Multipath Dynamic Adaptive Streaming over HTTP Using Scalable Video Coding in Software Defined Networking. Appl. Sci. </a:t>
            </a:r>
            <a:r>
              <a:rPr lang="en-US" sz="12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10, 7691. </a:t>
            </a:r>
            <a:r>
              <a:rPr lang="en-US" sz="12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https://doi.org/10.3390/app10217691</a:t>
            </a:r>
            <a:endParaRPr lang="en-US" sz="12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 algn="l">
              <a:buNone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 algn="l"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Feng Qian, Bo Han,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Qingyang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Xiao, and Vijay Gopalakrishnan. 2018.Flare: Practical Viewport-Adaptive 360-Degree Video Streaming for Mobile Devices. In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MobiCom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’18: 24th Annual Int’l Conf. on Mobile Computing and Networking, Oct. 29śNov. 2, 2018, New Delhi, India. ACM, New York, NY, USA, 16 pages. 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https://doi.org/10.1145/3241539.3241565</a:t>
            </a:r>
            <a:endParaRPr lang="en-US" sz="1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 algn="l">
              <a:buNone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Egils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Ginters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Augmented reality use for cycling quality improvement, Procedia Computer Science, Volume 149, 2019, Pages 167-176, ISSN 1877-0509, </a:t>
            </a:r>
            <a:r>
              <a:rPr lang="en-US" sz="12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https://doi.org/10.1016/j.procs.2019.01.120</a:t>
            </a:r>
            <a:endParaRPr lang="en-US" sz="1200" u="sng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5575" indent="0">
              <a:buNone/>
            </a:pPr>
            <a:endParaRPr lang="en-US" sz="1200" u="sng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5575" indent="0"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https://www.huawei.com/minisite/pdf/ilab/cloud_vr_network_solution_white_paper_en.pdf</a:t>
            </a:r>
            <a:endParaRPr lang="en-US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5575" indent="0" algn="l">
              <a:buNone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 algn="l">
              <a:buNone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14292;p85"/>
          <p:cNvGrpSpPr/>
          <p:nvPr/>
        </p:nvGrpSpPr>
        <p:grpSpPr>
          <a:xfrm>
            <a:off x="1335028" y="179449"/>
            <a:ext cx="485014" cy="509574"/>
            <a:chOff x="5621097" y="1500761"/>
            <a:chExt cx="371424" cy="355446"/>
          </a:xfrm>
          <a:solidFill>
            <a:schemeClr val="tx2"/>
          </a:solidFill>
        </p:grpSpPr>
        <p:sp>
          <p:nvSpPr>
            <p:cNvPr id="9" name="Google Shape;14293;p85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294;p85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2588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985"/>
            <a:ext cx="4714800" cy="3147129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09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928277" y="463189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Statement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506196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Health, fitness, and weight are major issues among people</a:t>
            </a:r>
          </a:p>
          <a:p>
            <a:pPr fontAlgn="base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Safety and comfortable issues in outdoor</a:t>
            </a:r>
          </a:p>
          <a:p>
            <a:pPr fontAlgn="base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Outdoor cycling takes a lot of time</a:t>
            </a:r>
          </a:p>
          <a:p>
            <a:pPr fontAlgn="base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Lack of platforms for virtual competitive cycling</a:t>
            </a:r>
          </a:p>
        </p:txBody>
      </p:sp>
      <p:grpSp>
        <p:nvGrpSpPr>
          <p:cNvPr id="6" name="Google Shape;10688;p79"/>
          <p:cNvGrpSpPr/>
          <p:nvPr/>
        </p:nvGrpSpPr>
        <p:grpSpPr>
          <a:xfrm>
            <a:off x="1083046" y="465955"/>
            <a:ext cx="793953" cy="659625"/>
            <a:chOff x="3040984" y="3681059"/>
            <a:chExt cx="356164" cy="355815"/>
          </a:xfrm>
          <a:solidFill>
            <a:schemeClr val="tx2"/>
          </a:solidFill>
        </p:grpSpPr>
        <p:sp>
          <p:nvSpPr>
            <p:cNvPr id="7" name="Google Shape;10689;p79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90;p79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91;p79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erson riding a bicycle in the middle of a busy street">
            <a:extLst>
              <a:ext uri="{FF2B5EF4-FFF2-40B4-BE49-F238E27FC236}">
                <a16:creationId xmlns:a16="http://schemas.microsoft.com/office/drawing/2014/main" id="{ABF68E42-9093-10BF-E36E-FDE434EC0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77" y="3092590"/>
            <a:ext cx="2807358" cy="1638435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701022" y="1006292"/>
            <a:ext cx="4394243" cy="3728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Time-efficient high-energy workouts</a:t>
            </a:r>
          </a:p>
          <a:p>
            <a:pPr marL="13970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afer and more comfortable environment</a:t>
            </a:r>
          </a:p>
          <a:p>
            <a:pPr marL="13970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High-intensity interval training</a:t>
            </a:r>
          </a:p>
          <a:p>
            <a:pPr marL="139700" indent="0">
              <a:buNone/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Competitive cycling experience at different geographical locations</a:t>
            </a:r>
          </a:p>
          <a:p>
            <a:pPr marL="13970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Immersive experience</a:t>
            </a:r>
          </a:p>
          <a:p>
            <a:pPr marL="139700" indent="0">
              <a:buNone/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of the user’s competition statistics and health details</a:t>
            </a: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717408" y="318401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Objectives</a:t>
            </a:r>
            <a:endParaRPr sz="2800" dirty="0"/>
          </a:p>
        </p:txBody>
      </p:sp>
      <p:sp>
        <p:nvSpPr>
          <p:cNvPr id="2" name="Google Shape;11462;p81">
            <a:extLst>
              <a:ext uri="{FF2B5EF4-FFF2-40B4-BE49-F238E27FC236}">
                <a16:creationId xmlns:a16="http://schemas.microsoft.com/office/drawing/2014/main" id="{86D2DA56-F511-FAC6-AD1E-8CABD9FE0792}"/>
              </a:ext>
            </a:extLst>
          </p:cNvPr>
          <p:cNvSpPr/>
          <p:nvPr/>
        </p:nvSpPr>
        <p:spPr>
          <a:xfrm>
            <a:off x="781628" y="246580"/>
            <a:ext cx="798764" cy="68396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473;p79">
            <a:extLst>
              <a:ext uri="{FF2B5EF4-FFF2-40B4-BE49-F238E27FC236}">
                <a16:creationId xmlns:a16="http://schemas.microsoft.com/office/drawing/2014/main" id="{7DA6DAC6-5D28-93D2-5CF4-7E5A86990E06}"/>
              </a:ext>
            </a:extLst>
          </p:cNvPr>
          <p:cNvGrpSpPr/>
          <p:nvPr/>
        </p:nvGrpSpPr>
        <p:grpSpPr>
          <a:xfrm>
            <a:off x="3254771" y="1102312"/>
            <a:ext cx="315327" cy="314978"/>
            <a:chOff x="5823294" y="2309751"/>
            <a:chExt cx="315327" cy="314978"/>
          </a:xfrm>
        </p:grpSpPr>
        <p:sp>
          <p:nvSpPr>
            <p:cNvPr id="4" name="Google Shape;10474;p79">
              <a:extLst>
                <a:ext uri="{FF2B5EF4-FFF2-40B4-BE49-F238E27FC236}">
                  <a16:creationId xmlns:a16="http://schemas.microsoft.com/office/drawing/2014/main" id="{FEBF9508-1E67-470B-53C4-1C3F2990D267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75;p79">
              <a:extLst>
                <a:ext uri="{FF2B5EF4-FFF2-40B4-BE49-F238E27FC236}">
                  <a16:creationId xmlns:a16="http://schemas.microsoft.com/office/drawing/2014/main" id="{E237A245-D752-8918-AB5E-903AE423F000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76;p79">
              <a:extLst>
                <a:ext uri="{FF2B5EF4-FFF2-40B4-BE49-F238E27FC236}">
                  <a16:creationId xmlns:a16="http://schemas.microsoft.com/office/drawing/2014/main" id="{A8E3B97B-19D5-787D-83A1-138A9414D73C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77;p79">
              <a:extLst>
                <a:ext uri="{FF2B5EF4-FFF2-40B4-BE49-F238E27FC236}">
                  <a16:creationId xmlns:a16="http://schemas.microsoft.com/office/drawing/2014/main" id="{6C38DFF6-C444-EBB1-33AB-E576519BB410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78;p79">
              <a:extLst>
                <a:ext uri="{FF2B5EF4-FFF2-40B4-BE49-F238E27FC236}">
                  <a16:creationId xmlns:a16="http://schemas.microsoft.com/office/drawing/2014/main" id="{F00A0A0C-3401-548A-AA16-2ED69CED0BFA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79;p79">
              <a:extLst>
                <a:ext uri="{FF2B5EF4-FFF2-40B4-BE49-F238E27FC236}">
                  <a16:creationId xmlns:a16="http://schemas.microsoft.com/office/drawing/2014/main" id="{BB94730A-2389-4AB6-AB88-DAC1DAB2D377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80;p79">
              <a:extLst>
                <a:ext uri="{FF2B5EF4-FFF2-40B4-BE49-F238E27FC236}">
                  <a16:creationId xmlns:a16="http://schemas.microsoft.com/office/drawing/2014/main" id="{29A770DA-E19A-62D5-6397-41B512567BB0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81;p79">
              <a:extLst>
                <a:ext uri="{FF2B5EF4-FFF2-40B4-BE49-F238E27FC236}">
                  <a16:creationId xmlns:a16="http://schemas.microsoft.com/office/drawing/2014/main" id="{85A22638-D24E-D94B-3CDF-CCDC7CA29AB0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82;p79">
              <a:extLst>
                <a:ext uri="{FF2B5EF4-FFF2-40B4-BE49-F238E27FC236}">
                  <a16:creationId xmlns:a16="http://schemas.microsoft.com/office/drawing/2014/main" id="{BF1C8D82-323F-B67E-4BE6-038B46ACA34A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83;p79">
              <a:extLst>
                <a:ext uri="{FF2B5EF4-FFF2-40B4-BE49-F238E27FC236}">
                  <a16:creationId xmlns:a16="http://schemas.microsoft.com/office/drawing/2014/main" id="{97FCABA0-27B2-337F-FAF8-0F8607922B56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84;p79">
              <a:extLst>
                <a:ext uri="{FF2B5EF4-FFF2-40B4-BE49-F238E27FC236}">
                  <a16:creationId xmlns:a16="http://schemas.microsoft.com/office/drawing/2014/main" id="{0E42D4B7-E7A6-A020-9DC2-F3AB9963FC68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85;p79">
              <a:extLst>
                <a:ext uri="{FF2B5EF4-FFF2-40B4-BE49-F238E27FC236}">
                  <a16:creationId xmlns:a16="http://schemas.microsoft.com/office/drawing/2014/main" id="{956089E8-3AC5-8AC6-29BB-D627BFE77F71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86;p79">
              <a:extLst>
                <a:ext uri="{FF2B5EF4-FFF2-40B4-BE49-F238E27FC236}">
                  <a16:creationId xmlns:a16="http://schemas.microsoft.com/office/drawing/2014/main" id="{0CCCD235-9237-04B9-AC1E-660459494413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87;p79">
              <a:extLst>
                <a:ext uri="{FF2B5EF4-FFF2-40B4-BE49-F238E27FC236}">
                  <a16:creationId xmlns:a16="http://schemas.microsoft.com/office/drawing/2014/main" id="{C3A644B3-9FF9-58D0-E1A9-641B81C23DA3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88;p79">
              <a:extLst>
                <a:ext uri="{FF2B5EF4-FFF2-40B4-BE49-F238E27FC236}">
                  <a16:creationId xmlns:a16="http://schemas.microsoft.com/office/drawing/2014/main" id="{C5BE6392-1DCC-68D6-7AA7-9B0E5F32F271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89;p79">
              <a:extLst>
                <a:ext uri="{FF2B5EF4-FFF2-40B4-BE49-F238E27FC236}">
                  <a16:creationId xmlns:a16="http://schemas.microsoft.com/office/drawing/2014/main" id="{9034E32A-B032-1039-D38E-DD24F68EB930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90;p79">
              <a:extLst>
                <a:ext uri="{FF2B5EF4-FFF2-40B4-BE49-F238E27FC236}">
                  <a16:creationId xmlns:a16="http://schemas.microsoft.com/office/drawing/2014/main" id="{F84C91DA-5005-314C-4F44-5B5E73A232D4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1205;p80">
            <a:extLst>
              <a:ext uri="{FF2B5EF4-FFF2-40B4-BE49-F238E27FC236}">
                <a16:creationId xmlns:a16="http://schemas.microsoft.com/office/drawing/2014/main" id="{6395A67E-A7A7-DD40-1DD5-019AD607591B}"/>
              </a:ext>
            </a:extLst>
          </p:cNvPr>
          <p:cNvGrpSpPr/>
          <p:nvPr/>
        </p:nvGrpSpPr>
        <p:grpSpPr>
          <a:xfrm>
            <a:off x="3233393" y="1615593"/>
            <a:ext cx="367925" cy="352380"/>
            <a:chOff x="7101317" y="2441655"/>
            <a:chExt cx="367925" cy="352380"/>
          </a:xfrm>
        </p:grpSpPr>
        <p:sp>
          <p:nvSpPr>
            <p:cNvPr id="22" name="Google Shape;11206;p80">
              <a:extLst>
                <a:ext uri="{FF2B5EF4-FFF2-40B4-BE49-F238E27FC236}">
                  <a16:creationId xmlns:a16="http://schemas.microsoft.com/office/drawing/2014/main" id="{25BC9AFA-8142-B2DF-C55B-98A529474EBB}"/>
                </a:ext>
              </a:extLst>
            </p:cNvPr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207;p80">
              <a:extLst>
                <a:ext uri="{FF2B5EF4-FFF2-40B4-BE49-F238E27FC236}">
                  <a16:creationId xmlns:a16="http://schemas.microsoft.com/office/drawing/2014/main" id="{8F848EB6-7228-C1BD-C825-61AA9F169B03}"/>
                </a:ext>
              </a:extLst>
            </p:cNvPr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1950;p81">
            <a:extLst>
              <a:ext uri="{FF2B5EF4-FFF2-40B4-BE49-F238E27FC236}">
                <a16:creationId xmlns:a16="http://schemas.microsoft.com/office/drawing/2014/main" id="{1862A256-83B2-F03C-0613-E7E8A6CA9AA0}"/>
              </a:ext>
            </a:extLst>
          </p:cNvPr>
          <p:cNvGrpSpPr/>
          <p:nvPr/>
        </p:nvGrpSpPr>
        <p:grpSpPr>
          <a:xfrm>
            <a:off x="3254771" y="2193614"/>
            <a:ext cx="352840" cy="354718"/>
            <a:chOff x="3095745" y="3805393"/>
            <a:chExt cx="352840" cy="354718"/>
          </a:xfrm>
        </p:grpSpPr>
        <p:sp>
          <p:nvSpPr>
            <p:cNvPr id="25" name="Google Shape;11951;p81">
              <a:extLst>
                <a:ext uri="{FF2B5EF4-FFF2-40B4-BE49-F238E27FC236}">
                  <a16:creationId xmlns:a16="http://schemas.microsoft.com/office/drawing/2014/main" id="{DA6EF962-A822-0D5A-D4F0-D7E4A7E346ED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52;p81">
              <a:extLst>
                <a:ext uri="{FF2B5EF4-FFF2-40B4-BE49-F238E27FC236}">
                  <a16:creationId xmlns:a16="http://schemas.microsoft.com/office/drawing/2014/main" id="{66B495E8-3A6E-EE08-F7B7-180998C1C7FC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53;p81">
              <a:extLst>
                <a:ext uri="{FF2B5EF4-FFF2-40B4-BE49-F238E27FC236}">
                  <a16:creationId xmlns:a16="http://schemas.microsoft.com/office/drawing/2014/main" id="{820A2DAA-A62A-9875-4EFB-DFC71082F90E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4;p81">
              <a:extLst>
                <a:ext uri="{FF2B5EF4-FFF2-40B4-BE49-F238E27FC236}">
                  <a16:creationId xmlns:a16="http://schemas.microsoft.com/office/drawing/2014/main" id="{D397BB14-ED80-B286-4814-415C8E1E652F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55;p81">
              <a:extLst>
                <a:ext uri="{FF2B5EF4-FFF2-40B4-BE49-F238E27FC236}">
                  <a16:creationId xmlns:a16="http://schemas.microsoft.com/office/drawing/2014/main" id="{B5DE42C5-9751-03DB-E5B9-56868B7F1214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56;p81">
              <a:extLst>
                <a:ext uri="{FF2B5EF4-FFF2-40B4-BE49-F238E27FC236}">
                  <a16:creationId xmlns:a16="http://schemas.microsoft.com/office/drawing/2014/main" id="{3358A21C-05EA-72BB-DBE2-CB5C355A7B71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1919;p81">
            <a:extLst>
              <a:ext uri="{FF2B5EF4-FFF2-40B4-BE49-F238E27FC236}">
                <a16:creationId xmlns:a16="http://schemas.microsoft.com/office/drawing/2014/main" id="{57D65365-F4E6-D83C-F9BC-774F27879C19}"/>
              </a:ext>
            </a:extLst>
          </p:cNvPr>
          <p:cNvGrpSpPr/>
          <p:nvPr/>
        </p:nvGrpSpPr>
        <p:grpSpPr>
          <a:xfrm>
            <a:off x="3281732" y="2861848"/>
            <a:ext cx="264550" cy="353222"/>
            <a:chOff x="903530" y="3806125"/>
            <a:chExt cx="264550" cy="353222"/>
          </a:xfrm>
        </p:grpSpPr>
        <p:sp>
          <p:nvSpPr>
            <p:cNvPr id="35" name="Google Shape;11920;p81">
              <a:extLst>
                <a:ext uri="{FF2B5EF4-FFF2-40B4-BE49-F238E27FC236}">
                  <a16:creationId xmlns:a16="http://schemas.microsoft.com/office/drawing/2014/main" id="{D3D6DAED-85BE-DECC-59BE-7490A8E8B8BC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921;p81">
              <a:extLst>
                <a:ext uri="{FF2B5EF4-FFF2-40B4-BE49-F238E27FC236}">
                  <a16:creationId xmlns:a16="http://schemas.microsoft.com/office/drawing/2014/main" id="{7E498875-3F90-F4C4-BB55-AF407BF6DD9F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922;p81">
              <a:extLst>
                <a:ext uri="{FF2B5EF4-FFF2-40B4-BE49-F238E27FC236}">
                  <a16:creationId xmlns:a16="http://schemas.microsoft.com/office/drawing/2014/main" id="{4629F2B8-FED2-8350-43CE-7A0FA1FBB5B5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23;p81">
              <a:extLst>
                <a:ext uri="{FF2B5EF4-FFF2-40B4-BE49-F238E27FC236}">
                  <a16:creationId xmlns:a16="http://schemas.microsoft.com/office/drawing/2014/main" id="{10C8381C-69D7-3703-8EF9-50830F5CD23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1322;p81">
            <a:extLst>
              <a:ext uri="{FF2B5EF4-FFF2-40B4-BE49-F238E27FC236}">
                <a16:creationId xmlns:a16="http://schemas.microsoft.com/office/drawing/2014/main" id="{24459A0A-BA02-FF5D-E5F9-99D9009EAA8F}"/>
              </a:ext>
            </a:extLst>
          </p:cNvPr>
          <p:cNvGrpSpPr/>
          <p:nvPr/>
        </p:nvGrpSpPr>
        <p:grpSpPr>
          <a:xfrm>
            <a:off x="3279296" y="3572180"/>
            <a:ext cx="300897" cy="356627"/>
            <a:chOff x="8020159" y="1516551"/>
            <a:chExt cx="300897" cy="356627"/>
          </a:xfrm>
        </p:grpSpPr>
        <p:sp>
          <p:nvSpPr>
            <p:cNvPr id="40" name="Google Shape;11323;p81">
              <a:extLst>
                <a:ext uri="{FF2B5EF4-FFF2-40B4-BE49-F238E27FC236}">
                  <a16:creationId xmlns:a16="http://schemas.microsoft.com/office/drawing/2014/main" id="{A554072D-1098-FA0C-EF75-F130A7959C37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24;p81">
              <a:extLst>
                <a:ext uri="{FF2B5EF4-FFF2-40B4-BE49-F238E27FC236}">
                  <a16:creationId xmlns:a16="http://schemas.microsoft.com/office/drawing/2014/main" id="{FB1BCCC2-ED8A-A30F-3DD0-2B929C31A7A0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25;p81">
              <a:extLst>
                <a:ext uri="{FF2B5EF4-FFF2-40B4-BE49-F238E27FC236}">
                  <a16:creationId xmlns:a16="http://schemas.microsoft.com/office/drawing/2014/main" id="{0CFD0653-60DB-60DB-096F-C2CCCB116D09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26;p81">
              <a:extLst>
                <a:ext uri="{FF2B5EF4-FFF2-40B4-BE49-F238E27FC236}">
                  <a16:creationId xmlns:a16="http://schemas.microsoft.com/office/drawing/2014/main" id="{103EBAB9-0C93-0A0D-F759-363973848966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7;p81">
              <a:extLst>
                <a:ext uri="{FF2B5EF4-FFF2-40B4-BE49-F238E27FC236}">
                  <a16:creationId xmlns:a16="http://schemas.microsoft.com/office/drawing/2014/main" id="{0C59BBC7-B4E1-91B8-F59A-C858BCBE32FD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428;p79">
            <a:extLst>
              <a:ext uri="{FF2B5EF4-FFF2-40B4-BE49-F238E27FC236}">
                <a16:creationId xmlns:a16="http://schemas.microsoft.com/office/drawing/2014/main" id="{C0264F3F-BF51-A5B1-8DD0-F093AB7E9CE8}"/>
              </a:ext>
            </a:extLst>
          </p:cNvPr>
          <p:cNvSpPr/>
          <p:nvPr/>
        </p:nvSpPr>
        <p:spPr>
          <a:xfrm>
            <a:off x="3293902" y="4238918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16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E929E39-C07B-AE60-BBC9-2B62C4D6B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161213"/>
              </p:ext>
            </p:extLst>
          </p:nvPr>
        </p:nvGraphicFramePr>
        <p:xfrm>
          <a:off x="169419" y="1393501"/>
          <a:ext cx="8371606" cy="3390399"/>
        </p:xfrm>
        <a:graphic>
          <a:graphicData uri="http://schemas.openxmlformats.org/drawingml/2006/table">
            <a:tbl>
              <a:tblPr firstRow="1" bandRow="1">
                <a:tableStyleId>{C536CF2C-25FF-4313-AD26-19CFEC737111}</a:tableStyleId>
              </a:tblPr>
              <a:tblGrid>
                <a:gridCol w="1459532">
                  <a:extLst>
                    <a:ext uri="{9D8B030D-6E8A-4147-A177-3AD203B41FA5}">
                      <a16:colId xmlns:a16="http://schemas.microsoft.com/office/drawing/2014/main" val="1046782301"/>
                    </a:ext>
                  </a:extLst>
                </a:gridCol>
                <a:gridCol w="1894957">
                  <a:extLst>
                    <a:ext uri="{9D8B030D-6E8A-4147-A177-3AD203B41FA5}">
                      <a16:colId xmlns:a16="http://schemas.microsoft.com/office/drawing/2014/main" val="842506599"/>
                    </a:ext>
                  </a:extLst>
                </a:gridCol>
                <a:gridCol w="1770335">
                  <a:extLst>
                    <a:ext uri="{9D8B030D-6E8A-4147-A177-3AD203B41FA5}">
                      <a16:colId xmlns:a16="http://schemas.microsoft.com/office/drawing/2014/main" val="1862876092"/>
                    </a:ext>
                  </a:extLst>
                </a:gridCol>
                <a:gridCol w="1696279">
                  <a:extLst>
                    <a:ext uri="{9D8B030D-6E8A-4147-A177-3AD203B41FA5}">
                      <a16:colId xmlns:a16="http://schemas.microsoft.com/office/drawing/2014/main" val="2984860158"/>
                    </a:ext>
                  </a:extLst>
                </a:gridCol>
                <a:gridCol w="1550503">
                  <a:extLst>
                    <a:ext uri="{9D8B030D-6E8A-4147-A177-3AD203B41FA5}">
                      <a16:colId xmlns:a16="http://schemas.microsoft.com/office/drawing/2014/main" val="3641800024"/>
                    </a:ext>
                  </a:extLst>
                </a:gridCol>
              </a:tblGrid>
              <a:tr h="157556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Wahoo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Zwift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Rouvy</a:t>
                      </a:r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VZFIT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093298"/>
                  </a:ext>
                </a:extLst>
              </a:tr>
              <a:tr h="65659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Immersive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available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available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114911"/>
                  </a:ext>
                </a:extLst>
              </a:tr>
              <a:tr h="56202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Competing with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50570"/>
                  </a:ext>
                </a:extLst>
              </a:tr>
              <a:tr h="56202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Cycling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015220"/>
                  </a:ext>
                </a:extLst>
              </a:tr>
            </a:tbl>
          </a:graphicData>
        </a:graphic>
      </p:graphicFrame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1666351" y="452101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Implementations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7" name="Google Shape;2017;p58"/>
          <p:cNvSpPr/>
          <p:nvPr/>
        </p:nvSpPr>
        <p:spPr>
          <a:xfrm>
            <a:off x="7634682" y="4868733"/>
            <a:ext cx="66397" cy="96018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58"/>
          <p:cNvGrpSpPr/>
          <p:nvPr/>
        </p:nvGrpSpPr>
        <p:grpSpPr>
          <a:xfrm>
            <a:off x="7048558" y="2683332"/>
            <a:ext cx="184586" cy="91786"/>
            <a:chOff x="7441465" y="2302860"/>
            <a:chExt cx="342192" cy="327140"/>
          </a:xfrm>
        </p:grpSpPr>
        <p:sp>
          <p:nvSpPr>
            <p:cNvPr id="2019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1510148" y="2249004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58"/>
          <p:cNvGrpSpPr/>
          <p:nvPr/>
        </p:nvGrpSpPr>
        <p:grpSpPr>
          <a:xfrm>
            <a:off x="3420343" y="2252224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73" y="1776710"/>
            <a:ext cx="1512721" cy="10084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60" y="1814357"/>
            <a:ext cx="1398616" cy="78672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026" name="Picture 2" descr="https://lh5.googleusercontent.com/ugHzXAANAWj2dihG0942nuIqfmWcB9fgMEgw6j8jBdp23CF0WbT-Kui3RRhh-1IJgMVDJLHvLhw0hDdA5DrPbqUpli1qlTp5w0YyODjX3N2TZF7BLOpXVc8vkK6NsziTFPKfh7ko3zMPSJE_DlOZY_OLGR_q9NxGC4TNhthpIJVgPh26Kx9SO5IBpr6reIh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71" y="1814357"/>
            <a:ext cx="1398616" cy="78672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YMecPszgQHbmqZUwgUTclr6y-yYPfxO2jKQsllDDAyTQoMUQLeThrk7Mx4foKVHgDBwsvjmRaDh1u85DfH6YVwGVGabvVQNhxWDTCuxqIiUlvYpO4BQC3KyGsJSC3zyFnejakx1_zj9XQ2VZFUrfdgSMmb05vz_kGU9phnFshq6o-1tNgn00qSBsEE-eJ9Z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34" y="1805276"/>
            <a:ext cx="1317444" cy="81228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12443;p82"/>
          <p:cNvSpPr/>
          <p:nvPr/>
        </p:nvSpPr>
        <p:spPr>
          <a:xfrm>
            <a:off x="825963" y="496211"/>
            <a:ext cx="767965" cy="536209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921480" y="473110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1355464" y="1453296"/>
            <a:ext cx="7291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 fontAlgn="base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and streaming a 360-degree video in the cloud</a:t>
            </a:r>
          </a:p>
          <a:p>
            <a:pPr marL="155575" indent="0" fontAlgn="base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5G technology is used to achieve low latency and high bandwidth requirements</a:t>
            </a:r>
          </a:p>
          <a:p>
            <a:pPr marL="155575" indent="0" fontAlgn="base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relative position between competitors is calculated based on the outputs of the gyroscope</a:t>
            </a:r>
          </a:p>
          <a:p>
            <a:pPr marL="155575" indent="0" fontAlgn="base">
              <a:buNone/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5575" indent="0" fontAlgn="base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dashboard to show user’s competition statistics and health details</a:t>
            </a:r>
          </a:p>
        </p:txBody>
      </p:sp>
      <p:grpSp>
        <p:nvGrpSpPr>
          <p:cNvPr id="10" name="Google Shape;12225;p82"/>
          <p:cNvGrpSpPr/>
          <p:nvPr/>
        </p:nvGrpSpPr>
        <p:grpSpPr>
          <a:xfrm>
            <a:off x="1125845" y="556732"/>
            <a:ext cx="678110" cy="522323"/>
            <a:chOff x="2665165" y="3360146"/>
            <a:chExt cx="281794" cy="349684"/>
          </a:xfrm>
          <a:solidFill>
            <a:schemeClr val="tx2"/>
          </a:solidFill>
        </p:grpSpPr>
        <p:sp>
          <p:nvSpPr>
            <p:cNvPr id="11" name="Google Shape;12226;p82"/>
            <p:cNvSpPr/>
            <p:nvPr/>
          </p:nvSpPr>
          <p:spPr>
            <a:xfrm>
              <a:off x="2665165" y="3495547"/>
              <a:ext cx="136572" cy="214284"/>
            </a:xfrm>
            <a:custGeom>
              <a:avLst/>
              <a:gdLst/>
              <a:ahLst/>
              <a:cxnLst/>
              <a:rect l="l" t="t" r="r" b="b"/>
              <a:pathLst>
                <a:path w="4311" h="6764" extrusionOk="0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27;p82"/>
            <p:cNvSpPr/>
            <p:nvPr/>
          </p:nvSpPr>
          <p:spPr>
            <a:xfrm>
              <a:off x="2811495" y="3494786"/>
              <a:ext cx="135464" cy="212003"/>
            </a:xfrm>
            <a:custGeom>
              <a:avLst/>
              <a:gdLst/>
              <a:ahLst/>
              <a:cxnLst/>
              <a:rect l="l" t="t" r="r" b="b"/>
              <a:pathLst>
                <a:path w="4276" h="6692" extrusionOk="0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28;p82"/>
            <p:cNvSpPr/>
            <p:nvPr/>
          </p:nvSpPr>
          <p:spPr>
            <a:xfrm>
              <a:off x="2731915" y="3360146"/>
              <a:ext cx="149403" cy="181812"/>
            </a:xfrm>
            <a:custGeom>
              <a:avLst/>
              <a:gdLst/>
              <a:ahLst/>
              <a:cxnLst/>
              <a:rect l="l" t="t" r="r" b="b"/>
              <a:pathLst>
                <a:path w="4716" h="5739" extrusionOk="0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29;p82"/>
            <p:cNvSpPr/>
            <p:nvPr/>
          </p:nvSpPr>
          <p:spPr>
            <a:xfrm>
              <a:off x="2760585" y="3389545"/>
              <a:ext cx="92442" cy="91333"/>
            </a:xfrm>
            <a:custGeom>
              <a:avLst/>
              <a:gdLst/>
              <a:ahLst/>
              <a:cxnLst/>
              <a:rect l="l" t="t" r="r" b="b"/>
              <a:pathLst>
                <a:path w="2918" h="2883" extrusionOk="0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30;p82"/>
            <p:cNvSpPr/>
            <p:nvPr/>
          </p:nvSpPr>
          <p:spPr>
            <a:xfrm>
              <a:off x="2789636" y="3417836"/>
              <a:ext cx="33961" cy="33993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462;p81">
            <a:extLst>
              <a:ext uri="{FF2B5EF4-FFF2-40B4-BE49-F238E27FC236}">
                <a16:creationId xmlns:a16="http://schemas.microsoft.com/office/drawing/2014/main" id="{7AC03C89-A453-362B-C699-48D35A7B8B5E}"/>
              </a:ext>
            </a:extLst>
          </p:cNvPr>
          <p:cNvSpPr/>
          <p:nvPr/>
        </p:nvSpPr>
        <p:spPr>
          <a:xfrm>
            <a:off x="983305" y="3701879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462;p81">
            <a:extLst>
              <a:ext uri="{FF2B5EF4-FFF2-40B4-BE49-F238E27FC236}">
                <a16:creationId xmlns:a16="http://schemas.microsoft.com/office/drawing/2014/main" id="{5C7F2F6E-2957-6CF0-682D-43EDDA400F74}"/>
              </a:ext>
            </a:extLst>
          </p:cNvPr>
          <p:cNvSpPr/>
          <p:nvPr/>
        </p:nvSpPr>
        <p:spPr>
          <a:xfrm>
            <a:off x="983305" y="307423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462;p81">
            <a:extLst>
              <a:ext uri="{FF2B5EF4-FFF2-40B4-BE49-F238E27FC236}">
                <a16:creationId xmlns:a16="http://schemas.microsoft.com/office/drawing/2014/main" id="{8D879528-17E4-3700-162F-0A795A00594F}"/>
              </a:ext>
            </a:extLst>
          </p:cNvPr>
          <p:cNvSpPr/>
          <p:nvPr/>
        </p:nvSpPr>
        <p:spPr>
          <a:xfrm>
            <a:off x="973855" y="2199591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462;p81">
            <a:extLst>
              <a:ext uri="{FF2B5EF4-FFF2-40B4-BE49-F238E27FC236}">
                <a16:creationId xmlns:a16="http://schemas.microsoft.com/office/drawing/2014/main" id="{65421E82-ACE8-FD61-FAC3-C4C8B3C3AFF0}"/>
              </a:ext>
            </a:extLst>
          </p:cNvPr>
          <p:cNvSpPr/>
          <p:nvPr/>
        </p:nvSpPr>
        <p:spPr>
          <a:xfrm>
            <a:off x="946304" y="151102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10040" y="392633"/>
            <a:ext cx="5442900" cy="62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Architecture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10746;p79"/>
          <p:cNvGrpSpPr/>
          <p:nvPr/>
        </p:nvGrpSpPr>
        <p:grpSpPr>
          <a:xfrm>
            <a:off x="1680481" y="381017"/>
            <a:ext cx="805313" cy="651244"/>
            <a:chOff x="4149138" y="4121151"/>
            <a:chExt cx="344065" cy="368644"/>
          </a:xfrm>
          <a:solidFill>
            <a:schemeClr val="tx2"/>
          </a:solidFill>
        </p:grpSpPr>
        <p:sp>
          <p:nvSpPr>
            <p:cNvPr id="7" name="Google Shape;10747;p79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48;p79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49;p79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750;p79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51;p79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52;p79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53;p79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54;p79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55;p79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56;p79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57;p79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758;p79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 descr="Diagram">
            <a:extLst>
              <a:ext uri="{FF2B5EF4-FFF2-40B4-BE49-F238E27FC236}">
                <a16:creationId xmlns:a16="http://schemas.microsoft.com/office/drawing/2014/main" id="{EDC18400-3CF1-0533-283E-C467F1DF8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39" y="1169857"/>
            <a:ext cx="6102121" cy="3892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2A2FB9-6E9E-C01C-B68D-7D8385DE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2061" y="1440179"/>
            <a:ext cx="4946400" cy="2911980"/>
          </a:xfrm>
        </p:spPr>
        <p:txBody>
          <a:bodyPr/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 Network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5G?</a:t>
            </a:r>
          </a:p>
          <a:p>
            <a:pPr marL="400050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Ultra-reliable low latency</a:t>
            </a:r>
          </a:p>
          <a:p>
            <a:pPr marL="4000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slicing</a:t>
            </a:r>
          </a:p>
          <a:p>
            <a:pPr marL="114300" indent="0" algn="l">
              <a:lnSpc>
                <a:spcPct val="250000"/>
              </a:lnSpc>
              <a:buClr>
                <a:schemeClr val="bg1"/>
              </a:buClr>
              <a:buNone/>
            </a:pPr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Available 5G network options</a:t>
            </a:r>
          </a:p>
          <a:p>
            <a:pPr marL="400050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Dialog 5G network established in the university (5G NSA)</a:t>
            </a:r>
          </a:p>
          <a:p>
            <a:pPr marL="4000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Software-defined radio-based network (5G SA) </a:t>
            </a:r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="1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13181;p83">
            <a:extLst>
              <a:ext uri="{FF2B5EF4-FFF2-40B4-BE49-F238E27FC236}">
                <a16:creationId xmlns:a16="http://schemas.microsoft.com/office/drawing/2014/main" id="{B6634F54-9898-F4B8-0E6E-6BACB8B80E74}"/>
              </a:ext>
            </a:extLst>
          </p:cNvPr>
          <p:cNvGrpSpPr/>
          <p:nvPr/>
        </p:nvGrpSpPr>
        <p:grpSpPr>
          <a:xfrm>
            <a:off x="1112061" y="585836"/>
            <a:ext cx="552081" cy="590626"/>
            <a:chOff x="1396957" y="4287365"/>
            <a:chExt cx="301861" cy="332871"/>
          </a:xfrm>
          <a:solidFill>
            <a:schemeClr val="tx2"/>
          </a:solidFill>
        </p:grpSpPr>
        <p:sp>
          <p:nvSpPr>
            <p:cNvPr id="5" name="Google Shape;13182;p83">
              <a:extLst>
                <a:ext uri="{FF2B5EF4-FFF2-40B4-BE49-F238E27FC236}">
                  <a16:creationId xmlns:a16="http://schemas.microsoft.com/office/drawing/2014/main" id="{C7162B07-A546-CE32-AD7B-70D649602DFF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183;p83">
              <a:extLst>
                <a:ext uri="{FF2B5EF4-FFF2-40B4-BE49-F238E27FC236}">
                  <a16:creationId xmlns:a16="http://schemas.microsoft.com/office/drawing/2014/main" id="{5AC4CDE8-922B-890D-56BE-8F69E1AA0A60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184;p83">
              <a:extLst>
                <a:ext uri="{FF2B5EF4-FFF2-40B4-BE49-F238E27FC236}">
                  <a16:creationId xmlns:a16="http://schemas.microsoft.com/office/drawing/2014/main" id="{CC580CB3-4446-E2C9-42E0-76682E5E29B0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185;p83">
              <a:extLst>
                <a:ext uri="{FF2B5EF4-FFF2-40B4-BE49-F238E27FC236}">
                  <a16:creationId xmlns:a16="http://schemas.microsoft.com/office/drawing/2014/main" id="{E4DFEC91-94AF-39F0-DD83-8D4EDDCFE879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186;p83">
              <a:extLst>
                <a:ext uri="{FF2B5EF4-FFF2-40B4-BE49-F238E27FC236}">
                  <a16:creationId xmlns:a16="http://schemas.microsoft.com/office/drawing/2014/main" id="{92D44DE5-D0C9-221C-27C6-424E8FBFE48A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7;p83">
              <a:extLst>
                <a:ext uri="{FF2B5EF4-FFF2-40B4-BE49-F238E27FC236}">
                  <a16:creationId xmlns:a16="http://schemas.microsoft.com/office/drawing/2014/main" id="{13DACDD7-EA3B-5B74-FFE4-E0965AB76742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8;p83">
              <a:extLst>
                <a:ext uri="{FF2B5EF4-FFF2-40B4-BE49-F238E27FC236}">
                  <a16:creationId xmlns:a16="http://schemas.microsoft.com/office/drawing/2014/main" id="{BD6220E2-4A52-A59D-461E-57C5EA1EDB52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9;p83">
              <a:extLst>
                <a:ext uri="{FF2B5EF4-FFF2-40B4-BE49-F238E27FC236}">
                  <a16:creationId xmlns:a16="http://schemas.microsoft.com/office/drawing/2014/main" id="{35B63B90-255A-3E94-71CD-7140BDE5814E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90;p83">
              <a:extLst>
                <a:ext uri="{FF2B5EF4-FFF2-40B4-BE49-F238E27FC236}">
                  <a16:creationId xmlns:a16="http://schemas.microsoft.com/office/drawing/2014/main" id="{1DB33016-C949-4793-09D4-31C19215DD72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91;p83">
              <a:extLst>
                <a:ext uri="{FF2B5EF4-FFF2-40B4-BE49-F238E27FC236}">
                  <a16:creationId xmlns:a16="http://schemas.microsoft.com/office/drawing/2014/main" id="{33A7E9F8-A48F-7939-93B1-8D19B96B8E76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92;p83">
              <a:extLst>
                <a:ext uri="{FF2B5EF4-FFF2-40B4-BE49-F238E27FC236}">
                  <a16:creationId xmlns:a16="http://schemas.microsoft.com/office/drawing/2014/main" id="{B9AE217C-B64F-BBAF-EE02-C754D5ED0B27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93;p83">
              <a:extLst>
                <a:ext uri="{FF2B5EF4-FFF2-40B4-BE49-F238E27FC236}">
                  <a16:creationId xmlns:a16="http://schemas.microsoft.com/office/drawing/2014/main" id="{B7CBD1C0-AD13-2246-970D-EEFB8428E6B1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4;p83">
              <a:extLst>
                <a:ext uri="{FF2B5EF4-FFF2-40B4-BE49-F238E27FC236}">
                  <a16:creationId xmlns:a16="http://schemas.microsoft.com/office/drawing/2014/main" id="{BB0A31FD-2D86-CDA8-0C36-FAD50747C0FE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5;p83">
              <a:extLst>
                <a:ext uri="{FF2B5EF4-FFF2-40B4-BE49-F238E27FC236}">
                  <a16:creationId xmlns:a16="http://schemas.microsoft.com/office/drawing/2014/main" id="{B98A0A36-32FB-C88A-C7E4-242FB4208197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6;p83">
              <a:extLst>
                <a:ext uri="{FF2B5EF4-FFF2-40B4-BE49-F238E27FC236}">
                  <a16:creationId xmlns:a16="http://schemas.microsoft.com/office/drawing/2014/main" id="{91FB0FA6-3D89-2151-A6C8-54A842107435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14;p44">
            <a:extLst>
              <a:ext uri="{FF2B5EF4-FFF2-40B4-BE49-F238E27FC236}">
                <a16:creationId xmlns:a16="http://schemas.microsoft.com/office/drawing/2014/main" id="{FE1C5A1F-0018-D86D-40CE-BB277A571E9E}"/>
              </a:ext>
            </a:extLst>
          </p:cNvPr>
          <p:cNvSpPr txBox="1">
            <a:spLocks/>
          </p:cNvSpPr>
          <p:nvPr/>
        </p:nvSpPr>
        <p:spPr>
          <a:xfrm>
            <a:off x="1837660" y="46788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5DBCD9-4D3F-3925-13A3-A91571167917}"/>
              </a:ext>
            </a:extLst>
          </p:cNvPr>
          <p:cNvSpPr txBox="1"/>
          <p:nvPr/>
        </p:nvSpPr>
        <p:spPr>
          <a:xfrm>
            <a:off x="1186069" y="4492765"/>
            <a:ext cx="5223574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https://gitlab.eurecom.fr/oai/cn5g/oai-cn5g-fed/-/blob/master/docs/DEPLOY_HOME.md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2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29FF-0A7B-587B-7C98-38F0E8628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108" y="813536"/>
            <a:ext cx="6336943" cy="333724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optimization techniques 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adaptive HTTP streaming (DASH) 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Tiling</a:t>
            </a:r>
          </a:p>
          <a:p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Viewport adaptive streaming </a:t>
            </a:r>
            <a:r>
              <a:rPr lang="en-US" sz="1400" b="0" i="0" u="none" strike="noStrike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13970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protocols that can be used for video streaming</a:t>
            </a:r>
          </a:p>
          <a:p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MPEG-DASH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object positioning 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gaming engine for 3D object modeling and positioning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Augmented Reality for Computer generated graphics </a:t>
            </a:r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b="1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0" u="none" strike="noStrike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0" u="none" strike="noStrike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https://doi.org/10.3390/app12157581</a:t>
            </a: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https://doi.org/10.3390/app10217691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https://doi.org/10.1145/3241539.3241565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400" u="sng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 </a:t>
            </a:r>
            <a:r>
              <a:rPr lang="en-US" sz="1400" u="sng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https://doi.org/10.1016/j.procs.2019.01.120</a:t>
            </a:r>
            <a:endParaRPr lang="en-US" sz="1400" u="sng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u="sng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i="0" u="none" strike="noStrike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4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E0B2A1ED-28F8-335F-9C15-209318C50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9094" y="115136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Ctd.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13181;p83">
            <a:extLst>
              <a:ext uri="{FF2B5EF4-FFF2-40B4-BE49-F238E27FC236}">
                <a16:creationId xmlns:a16="http://schemas.microsoft.com/office/drawing/2014/main" id="{50E8B05F-FBBE-5C2D-9E2C-C48E29C0F540}"/>
              </a:ext>
            </a:extLst>
          </p:cNvPr>
          <p:cNvGrpSpPr/>
          <p:nvPr/>
        </p:nvGrpSpPr>
        <p:grpSpPr>
          <a:xfrm>
            <a:off x="1138565" y="172572"/>
            <a:ext cx="552081" cy="590626"/>
            <a:chOff x="1396957" y="4287365"/>
            <a:chExt cx="301861" cy="332871"/>
          </a:xfrm>
          <a:solidFill>
            <a:schemeClr val="tx2"/>
          </a:solidFill>
        </p:grpSpPr>
        <p:sp>
          <p:nvSpPr>
            <p:cNvPr id="6" name="Google Shape;13182;p83">
              <a:extLst>
                <a:ext uri="{FF2B5EF4-FFF2-40B4-BE49-F238E27FC236}">
                  <a16:creationId xmlns:a16="http://schemas.microsoft.com/office/drawing/2014/main" id="{D70C1520-3795-E51B-5E92-5EE208A8E365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183;p83">
              <a:extLst>
                <a:ext uri="{FF2B5EF4-FFF2-40B4-BE49-F238E27FC236}">
                  <a16:creationId xmlns:a16="http://schemas.microsoft.com/office/drawing/2014/main" id="{CC0FD65C-FE63-DA29-5E62-13DD50E4809F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184;p83">
              <a:extLst>
                <a:ext uri="{FF2B5EF4-FFF2-40B4-BE49-F238E27FC236}">
                  <a16:creationId xmlns:a16="http://schemas.microsoft.com/office/drawing/2014/main" id="{8DD5F3BA-E76E-1CA2-9277-4B7040EB11C9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185;p83">
              <a:extLst>
                <a:ext uri="{FF2B5EF4-FFF2-40B4-BE49-F238E27FC236}">
                  <a16:creationId xmlns:a16="http://schemas.microsoft.com/office/drawing/2014/main" id="{ABCF69E0-2A77-7BF8-A253-DB0B1A756F4D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6;p83">
              <a:extLst>
                <a:ext uri="{FF2B5EF4-FFF2-40B4-BE49-F238E27FC236}">
                  <a16:creationId xmlns:a16="http://schemas.microsoft.com/office/drawing/2014/main" id="{C3EA8ECE-E67C-B836-6DD2-8C9A87A432D7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7;p83">
              <a:extLst>
                <a:ext uri="{FF2B5EF4-FFF2-40B4-BE49-F238E27FC236}">
                  <a16:creationId xmlns:a16="http://schemas.microsoft.com/office/drawing/2014/main" id="{21BCC722-B998-6617-33D8-55F3FF3AA876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8;p83">
              <a:extLst>
                <a:ext uri="{FF2B5EF4-FFF2-40B4-BE49-F238E27FC236}">
                  <a16:creationId xmlns:a16="http://schemas.microsoft.com/office/drawing/2014/main" id="{C66A354A-067F-6C4F-3BE6-1AF88B2A80E5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89;p83">
              <a:extLst>
                <a:ext uri="{FF2B5EF4-FFF2-40B4-BE49-F238E27FC236}">
                  <a16:creationId xmlns:a16="http://schemas.microsoft.com/office/drawing/2014/main" id="{99A41010-2E93-CF2A-8E45-EE0203A2181B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90;p83">
              <a:extLst>
                <a:ext uri="{FF2B5EF4-FFF2-40B4-BE49-F238E27FC236}">
                  <a16:creationId xmlns:a16="http://schemas.microsoft.com/office/drawing/2014/main" id="{7298EAA5-5A88-7541-E80E-E4CC72764418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91;p83">
              <a:extLst>
                <a:ext uri="{FF2B5EF4-FFF2-40B4-BE49-F238E27FC236}">
                  <a16:creationId xmlns:a16="http://schemas.microsoft.com/office/drawing/2014/main" id="{4122A83E-895D-E81C-80F9-CBCCDCFD1B18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92;p83">
              <a:extLst>
                <a:ext uri="{FF2B5EF4-FFF2-40B4-BE49-F238E27FC236}">
                  <a16:creationId xmlns:a16="http://schemas.microsoft.com/office/drawing/2014/main" id="{00F20726-B718-5F95-BFC6-27CF0FCA64C1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3;p83">
              <a:extLst>
                <a:ext uri="{FF2B5EF4-FFF2-40B4-BE49-F238E27FC236}">
                  <a16:creationId xmlns:a16="http://schemas.microsoft.com/office/drawing/2014/main" id="{6A87B408-724D-9996-63EB-4E335684A44B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4;p83">
              <a:extLst>
                <a:ext uri="{FF2B5EF4-FFF2-40B4-BE49-F238E27FC236}">
                  <a16:creationId xmlns:a16="http://schemas.microsoft.com/office/drawing/2014/main" id="{D0535185-5DCB-AFDA-F857-4E50B245DF6C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5;p83">
              <a:extLst>
                <a:ext uri="{FF2B5EF4-FFF2-40B4-BE49-F238E27FC236}">
                  <a16:creationId xmlns:a16="http://schemas.microsoft.com/office/drawing/2014/main" id="{A5EC71EB-AFEA-45CA-BC35-0E041EB18119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96;p83">
              <a:extLst>
                <a:ext uri="{FF2B5EF4-FFF2-40B4-BE49-F238E27FC236}">
                  <a16:creationId xmlns:a16="http://schemas.microsoft.com/office/drawing/2014/main" id="{216B814C-BD06-DA10-2FD4-CB5ACC5A0FFE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932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01306" y="141534"/>
            <a:ext cx="5442900" cy="62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10746;p79"/>
          <p:cNvGrpSpPr/>
          <p:nvPr/>
        </p:nvGrpSpPr>
        <p:grpSpPr>
          <a:xfrm>
            <a:off x="1751260" y="205632"/>
            <a:ext cx="805313" cy="651244"/>
            <a:chOff x="4149138" y="4121151"/>
            <a:chExt cx="344065" cy="368644"/>
          </a:xfrm>
          <a:solidFill>
            <a:schemeClr val="tx2"/>
          </a:solidFill>
        </p:grpSpPr>
        <p:sp>
          <p:nvSpPr>
            <p:cNvPr id="7" name="Google Shape;10747;p79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48;p79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49;p79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750;p79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51;p79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52;p79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53;p79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54;p79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55;p79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56;p79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57;p79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758;p79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B59B5FAD-CBDB-6C34-FC57-4C8C31F3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3" y="914990"/>
            <a:ext cx="7371553" cy="415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4477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1174</Words>
  <Application>Microsoft Office PowerPoint</Application>
  <PresentationFormat>On-screen Show (16:9)</PresentationFormat>
  <Paragraphs>265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Times New Roman</vt:lpstr>
      <vt:lpstr>Wingdings</vt:lpstr>
      <vt:lpstr>Arial</vt:lpstr>
      <vt:lpstr>Montserrat</vt:lpstr>
      <vt:lpstr>Montserrat ExtraBold</vt:lpstr>
      <vt:lpstr>Futuristic Background by Slidesgo</vt:lpstr>
      <vt:lpstr>PowerPoint Presentation</vt:lpstr>
      <vt:lpstr>The Problem Statement</vt:lpstr>
      <vt:lpstr>Primary Objectives</vt:lpstr>
      <vt:lpstr>Current Implementations</vt:lpstr>
      <vt:lpstr>Project Scope</vt:lpstr>
      <vt:lpstr>Proposed Architecture</vt:lpstr>
      <vt:lpstr>PowerPoint Presentation</vt:lpstr>
      <vt:lpstr>Literature Review Ctd.</vt:lpstr>
      <vt:lpstr>System Architecture</vt:lpstr>
      <vt:lpstr>Performance Evaluation</vt:lpstr>
      <vt:lpstr>Business Opportunities</vt:lpstr>
      <vt:lpstr>Social Aspects</vt:lpstr>
      <vt:lpstr>Alternative Strategies</vt:lpstr>
      <vt:lpstr>Risks in Project Implementation</vt:lpstr>
      <vt:lpstr>Approximate Budget</vt:lpstr>
      <vt:lpstr>PowerPoint Presentation</vt:lpstr>
      <vt:lpstr>Proposed Timeline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Aruna Karunathilaka</cp:lastModifiedBy>
  <cp:revision>211</cp:revision>
  <dcterms:modified xsi:type="dcterms:W3CDTF">2022-11-13T07:53:07Z</dcterms:modified>
</cp:coreProperties>
</file>